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57" r:id="rId2"/>
    <p:sldId id="1183" r:id="rId3"/>
    <p:sldId id="1203" r:id="rId4"/>
    <p:sldId id="1196" r:id="rId5"/>
    <p:sldId id="1192" r:id="rId6"/>
    <p:sldId id="1179" r:id="rId7"/>
    <p:sldId id="1204" r:id="rId8"/>
    <p:sldId id="1205" r:id="rId9"/>
    <p:sldId id="258" r:id="rId10"/>
    <p:sldId id="271" r:id="rId11"/>
    <p:sldId id="278" r:id="rId12"/>
    <p:sldId id="1173" r:id="rId13"/>
    <p:sldId id="1184" r:id="rId14"/>
    <p:sldId id="1165" r:id="rId15"/>
    <p:sldId id="1166" r:id="rId16"/>
    <p:sldId id="1185" r:id="rId17"/>
    <p:sldId id="1150" r:id="rId18"/>
    <p:sldId id="1188" r:id="rId19"/>
    <p:sldId id="1189" r:id="rId20"/>
    <p:sldId id="1158" r:id="rId21"/>
    <p:sldId id="1159" r:id="rId22"/>
    <p:sldId id="1160" r:id="rId23"/>
    <p:sldId id="1161" r:id="rId24"/>
    <p:sldId id="1151" r:id="rId25"/>
    <p:sldId id="289" r:id="rId26"/>
    <p:sldId id="1206" r:id="rId27"/>
    <p:sldId id="1207" r:id="rId28"/>
    <p:sldId id="316" r:id="rId29"/>
    <p:sldId id="1168" r:id="rId30"/>
    <p:sldId id="1199" r:id="rId31"/>
    <p:sldId id="1200" r:id="rId32"/>
    <p:sldId id="1201" r:id="rId33"/>
    <p:sldId id="1202" r:id="rId34"/>
    <p:sldId id="1208" r:id="rId35"/>
  </p:sldIdLst>
  <p:sldSz cx="12192000" cy="6858000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94630E"/>
    <a:srgbClr val="946354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500" autoAdjust="0"/>
    <p:restoredTop sz="95337" autoAdjust="0"/>
  </p:normalViewPr>
  <p:slideViewPr>
    <p:cSldViewPr snapToGrid="0">
      <p:cViewPr varScale="1">
        <p:scale>
          <a:sx n="84" d="100"/>
          <a:sy n="84" d="100"/>
        </p:scale>
        <p:origin x="374" y="11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6587900-3E13-4E10-AE7D-A312AEA86044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815B380A-314E-4C68-A35F-C0DD73CCBDEC}">
      <dgm:prSet phldrT="[Texte]"/>
      <dgm:spPr/>
      <dgm:t>
        <a:bodyPr/>
        <a:lstStyle/>
        <a:p>
          <a:r>
            <a:rPr lang="fr-FR" dirty="0" smtClean="0"/>
            <a:t>Transmission aux PPA pour avis</a:t>
          </a:r>
        </a:p>
        <a:p>
          <a:r>
            <a:rPr lang="fr-FR" dirty="0" smtClean="0"/>
            <a:t>3 mois</a:t>
          </a:r>
          <a:endParaRPr lang="fr-FR" dirty="0"/>
        </a:p>
      </dgm:t>
    </dgm:pt>
    <dgm:pt modelId="{FFCF2404-A0B0-478C-8472-E874211BD3AD}" type="parTrans" cxnId="{E13729F2-8D77-4162-A4C6-E2635DCB0C3C}">
      <dgm:prSet/>
      <dgm:spPr/>
      <dgm:t>
        <a:bodyPr/>
        <a:lstStyle/>
        <a:p>
          <a:endParaRPr lang="fr-FR"/>
        </a:p>
      </dgm:t>
    </dgm:pt>
    <dgm:pt modelId="{7F550103-67F0-43D9-B287-FE8465091256}" type="sibTrans" cxnId="{E13729F2-8D77-4162-A4C6-E2635DCB0C3C}">
      <dgm:prSet/>
      <dgm:spPr/>
      <dgm:t>
        <a:bodyPr/>
        <a:lstStyle/>
        <a:p>
          <a:endParaRPr lang="fr-FR"/>
        </a:p>
      </dgm:t>
    </dgm:pt>
    <dgm:pt modelId="{ADD0EE1A-0CF5-42B5-A533-1FAFA8C507F7}">
      <dgm:prSet phldrT="[Texte]"/>
      <dgm:spPr/>
      <dgm:t>
        <a:bodyPr/>
        <a:lstStyle/>
        <a:p>
          <a:r>
            <a:rPr lang="fr-FR" dirty="0" smtClean="0"/>
            <a:t>Enquête publique</a:t>
          </a:r>
        </a:p>
        <a:p>
          <a:r>
            <a:rPr lang="fr-FR" dirty="0" smtClean="0"/>
            <a:t>2 mois</a:t>
          </a:r>
          <a:endParaRPr lang="fr-FR" dirty="0"/>
        </a:p>
      </dgm:t>
    </dgm:pt>
    <dgm:pt modelId="{5D536E40-997A-45F2-A7B3-5501FA80810D}" type="parTrans" cxnId="{5BB5B968-2A5D-4F2E-8E36-746A51045DA9}">
      <dgm:prSet/>
      <dgm:spPr/>
      <dgm:t>
        <a:bodyPr/>
        <a:lstStyle/>
        <a:p>
          <a:endParaRPr lang="fr-FR"/>
        </a:p>
      </dgm:t>
    </dgm:pt>
    <dgm:pt modelId="{392461BC-0CF1-47A4-A756-AFFAD95A4EC8}" type="sibTrans" cxnId="{5BB5B968-2A5D-4F2E-8E36-746A51045DA9}">
      <dgm:prSet/>
      <dgm:spPr/>
      <dgm:t>
        <a:bodyPr/>
        <a:lstStyle/>
        <a:p>
          <a:endParaRPr lang="fr-FR"/>
        </a:p>
      </dgm:t>
    </dgm:pt>
    <dgm:pt modelId="{2BFBD341-8845-4A00-B880-23D15DD5A3A4}">
      <dgm:prSet phldrT="[Texte]"/>
      <dgm:spPr/>
      <dgm:t>
        <a:bodyPr/>
        <a:lstStyle/>
        <a:p>
          <a:r>
            <a:rPr lang="fr-FR" dirty="0" smtClean="0"/>
            <a:t>Approbation du PLU</a:t>
          </a:r>
        </a:p>
        <a:p>
          <a:r>
            <a:rPr lang="fr-FR" dirty="0" smtClean="0"/>
            <a:t>(avril/mai 2025?)</a:t>
          </a:r>
          <a:endParaRPr lang="fr-FR" dirty="0"/>
        </a:p>
      </dgm:t>
    </dgm:pt>
    <dgm:pt modelId="{81ED3A08-6260-4909-9EDB-2CC28F706112}" type="parTrans" cxnId="{CE75FFCE-F926-4C78-B69D-857C7E11E3DC}">
      <dgm:prSet/>
      <dgm:spPr/>
      <dgm:t>
        <a:bodyPr/>
        <a:lstStyle/>
        <a:p>
          <a:endParaRPr lang="fr-FR"/>
        </a:p>
      </dgm:t>
    </dgm:pt>
    <dgm:pt modelId="{E59D34B2-5060-4178-8188-315BE9E14556}" type="sibTrans" cxnId="{CE75FFCE-F926-4C78-B69D-857C7E11E3DC}">
      <dgm:prSet/>
      <dgm:spPr/>
      <dgm:t>
        <a:bodyPr/>
        <a:lstStyle/>
        <a:p>
          <a:endParaRPr lang="fr-FR"/>
        </a:p>
      </dgm:t>
    </dgm:pt>
    <dgm:pt modelId="{2506B73C-A863-45E5-8A84-F7DB305EC9EB}" type="pres">
      <dgm:prSet presAssocID="{46587900-3E13-4E10-AE7D-A312AEA86044}" presName="CompostProcess" presStyleCnt="0">
        <dgm:presLayoutVars>
          <dgm:dir/>
          <dgm:resizeHandles val="exact"/>
        </dgm:presLayoutVars>
      </dgm:prSet>
      <dgm:spPr/>
    </dgm:pt>
    <dgm:pt modelId="{A6E0C841-2736-4271-ABE0-D0C5FC3617CA}" type="pres">
      <dgm:prSet presAssocID="{46587900-3E13-4E10-AE7D-A312AEA86044}" presName="arrow" presStyleLbl="bgShp" presStyleIdx="0" presStyleCnt="1" custScaleX="110204"/>
      <dgm:spPr/>
    </dgm:pt>
    <dgm:pt modelId="{7D985118-D47C-4145-B171-3395F4A7644B}" type="pres">
      <dgm:prSet presAssocID="{46587900-3E13-4E10-AE7D-A312AEA86044}" presName="linearProcess" presStyleCnt="0"/>
      <dgm:spPr/>
    </dgm:pt>
    <dgm:pt modelId="{F092B716-F66B-466B-B0AB-ECC2DE5B8E81}" type="pres">
      <dgm:prSet presAssocID="{815B380A-314E-4C68-A35F-C0DD73CCBDEC}" presName="textNode" presStyleLbl="node1" presStyleIdx="0" presStyleCnt="3" custScaleX="60889" custLinFactX="-34246" custLinFactNeighborX="-100000" custLinFactNeighborY="1751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703ADC5-2D5D-43F6-847D-83B1B697DF85}" type="pres">
      <dgm:prSet presAssocID="{7F550103-67F0-43D9-B287-FE8465091256}" presName="sibTrans" presStyleCnt="0"/>
      <dgm:spPr/>
    </dgm:pt>
    <dgm:pt modelId="{90CA37FF-E3D3-4943-94E7-DCA85A19ECD8}" type="pres">
      <dgm:prSet presAssocID="{ADD0EE1A-0CF5-42B5-A533-1FAFA8C507F7}" presName="textNode" presStyleLbl="node1" presStyleIdx="1" presStyleCnt="3" custScaleX="60889" custLinFactX="-1727" custLinFactNeighborX="-100000" custLinFactNeighborY="1751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BB9287DE-7A96-4935-BC44-2C6132DD38D8}" type="pres">
      <dgm:prSet presAssocID="{392461BC-0CF1-47A4-A756-AFFAD95A4EC8}" presName="sibTrans" presStyleCnt="0"/>
      <dgm:spPr/>
    </dgm:pt>
    <dgm:pt modelId="{FDF23D98-116D-4040-B3E1-0403ECA18D25}" type="pres">
      <dgm:prSet presAssocID="{2BFBD341-8845-4A00-B880-23D15DD5A3A4}" presName="textNode" presStyleLbl="node1" presStyleIdx="2" presStyleCnt="3" custScaleX="60889" custLinFactX="16515" custLinFactNeighborX="100000" custLinFactNeighborY="58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CE75FFCE-F926-4C78-B69D-857C7E11E3DC}" srcId="{46587900-3E13-4E10-AE7D-A312AEA86044}" destId="{2BFBD341-8845-4A00-B880-23D15DD5A3A4}" srcOrd="2" destOrd="0" parTransId="{81ED3A08-6260-4909-9EDB-2CC28F706112}" sibTransId="{E59D34B2-5060-4178-8188-315BE9E14556}"/>
    <dgm:cxn modelId="{3BD9FB55-6131-4115-BD3B-95164E0D67BF}" type="presOf" srcId="{2BFBD341-8845-4A00-B880-23D15DD5A3A4}" destId="{FDF23D98-116D-4040-B3E1-0403ECA18D25}" srcOrd="0" destOrd="0" presId="urn:microsoft.com/office/officeart/2005/8/layout/hProcess9"/>
    <dgm:cxn modelId="{5BB5B968-2A5D-4F2E-8E36-746A51045DA9}" srcId="{46587900-3E13-4E10-AE7D-A312AEA86044}" destId="{ADD0EE1A-0CF5-42B5-A533-1FAFA8C507F7}" srcOrd="1" destOrd="0" parTransId="{5D536E40-997A-45F2-A7B3-5501FA80810D}" sibTransId="{392461BC-0CF1-47A4-A756-AFFAD95A4EC8}"/>
    <dgm:cxn modelId="{B98FA953-6C01-4D8C-BAD5-B0B3F111E2C0}" type="presOf" srcId="{815B380A-314E-4C68-A35F-C0DD73CCBDEC}" destId="{F092B716-F66B-466B-B0AB-ECC2DE5B8E81}" srcOrd="0" destOrd="0" presId="urn:microsoft.com/office/officeart/2005/8/layout/hProcess9"/>
    <dgm:cxn modelId="{DA808D5E-6701-408A-A3E4-4E4E7847A596}" type="presOf" srcId="{ADD0EE1A-0CF5-42B5-A533-1FAFA8C507F7}" destId="{90CA37FF-E3D3-4943-94E7-DCA85A19ECD8}" srcOrd="0" destOrd="0" presId="urn:microsoft.com/office/officeart/2005/8/layout/hProcess9"/>
    <dgm:cxn modelId="{E13729F2-8D77-4162-A4C6-E2635DCB0C3C}" srcId="{46587900-3E13-4E10-AE7D-A312AEA86044}" destId="{815B380A-314E-4C68-A35F-C0DD73CCBDEC}" srcOrd="0" destOrd="0" parTransId="{FFCF2404-A0B0-478C-8472-E874211BD3AD}" sibTransId="{7F550103-67F0-43D9-B287-FE8465091256}"/>
    <dgm:cxn modelId="{FD6B9B37-CBA1-450E-8461-5683567D6FD3}" type="presOf" srcId="{46587900-3E13-4E10-AE7D-A312AEA86044}" destId="{2506B73C-A863-45E5-8A84-F7DB305EC9EB}" srcOrd="0" destOrd="0" presId="urn:microsoft.com/office/officeart/2005/8/layout/hProcess9"/>
    <dgm:cxn modelId="{6695D199-23AB-4956-9011-6AB630C323A6}" type="presParOf" srcId="{2506B73C-A863-45E5-8A84-F7DB305EC9EB}" destId="{A6E0C841-2736-4271-ABE0-D0C5FC3617CA}" srcOrd="0" destOrd="0" presId="urn:microsoft.com/office/officeart/2005/8/layout/hProcess9"/>
    <dgm:cxn modelId="{F2BB9DBA-BD5E-498A-8FD0-30E8D586E6CE}" type="presParOf" srcId="{2506B73C-A863-45E5-8A84-F7DB305EC9EB}" destId="{7D985118-D47C-4145-B171-3395F4A7644B}" srcOrd="1" destOrd="0" presId="urn:microsoft.com/office/officeart/2005/8/layout/hProcess9"/>
    <dgm:cxn modelId="{A7ED65D9-F67E-4CC6-AB38-D8880943EBBE}" type="presParOf" srcId="{7D985118-D47C-4145-B171-3395F4A7644B}" destId="{F092B716-F66B-466B-B0AB-ECC2DE5B8E81}" srcOrd="0" destOrd="0" presId="urn:microsoft.com/office/officeart/2005/8/layout/hProcess9"/>
    <dgm:cxn modelId="{2878920C-BF5C-4925-93C7-C287DE2B453E}" type="presParOf" srcId="{7D985118-D47C-4145-B171-3395F4A7644B}" destId="{A703ADC5-2D5D-43F6-847D-83B1B697DF85}" srcOrd="1" destOrd="0" presId="urn:microsoft.com/office/officeart/2005/8/layout/hProcess9"/>
    <dgm:cxn modelId="{895EB885-7E8A-4121-A244-69ECA0D38BA0}" type="presParOf" srcId="{7D985118-D47C-4145-B171-3395F4A7644B}" destId="{90CA37FF-E3D3-4943-94E7-DCA85A19ECD8}" srcOrd="2" destOrd="0" presId="urn:microsoft.com/office/officeart/2005/8/layout/hProcess9"/>
    <dgm:cxn modelId="{EC946D3E-E6A9-4F81-9598-61BE0C3889B9}" type="presParOf" srcId="{7D985118-D47C-4145-B171-3395F4A7644B}" destId="{BB9287DE-7A96-4935-BC44-2C6132DD38D8}" srcOrd="3" destOrd="0" presId="urn:microsoft.com/office/officeart/2005/8/layout/hProcess9"/>
    <dgm:cxn modelId="{069A4C7C-1CE1-4216-80A9-6BE08A535C3E}" type="presParOf" srcId="{7D985118-D47C-4145-B171-3395F4A7644B}" destId="{FDF23D98-116D-4040-B3E1-0403ECA18D25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6587900-3E13-4E10-AE7D-A312AEA86044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815B380A-314E-4C68-A35F-C0DD73CCBDEC}">
      <dgm:prSet phldrT="[Texte]"/>
      <dgm:spPr/>
      <dgm:t>
        <a:bodyPr/>
        <a:lstStyle/>
        <a:p>
          <a:r>
            <a:rPr lang="fr-FR" dirty="0" smtClean="0"/>
            <a:t>Transmission aux PPA pour avis</a:t>
          </a:r>
        </a:p>
        <a:p>
          <a:r>
            <a:rPr lang="fr-FR" dirty="0" smtClean="0"/>
            <a:t>3 mois</a:t>
          </a:r>
          <a:endParaRPr lang="fr-FR" dirty="0"/>
        </a:p>
      </dgm:t>
    </dgm:pt>
    <dgm:pt modelId="{FFCF2404-A0B0-478C-8472-E874211BD3AD}" type="parTrans" cxnId="{E13729F2-8D77-4162-A4C6-E2635DCB0C3C}">
      <dgm:prSet/>
      <dgm:spPr/>
      <dgm:t>
        <a:bodyPr/>
        <a:lstStyle/>
        <a:p>
          <a:endParaRPr lang="fr-FR"/>
        </a:p>
      </dgm:t>
    </dgm:pt>
    <dgm:pt modelId="{7F550103-67F0-43D9-B287-FE8465091256}" type="sibTrans" cxnId="{E13729F2-8D77-4162-A4C6-E2635DCB0C3C}">
      <dgm:prSet/>
      <dgm:spPr/>
      <dgm:t>
        <a:bodyPr/>
        <a:lstStyle/>
        <a:p>
          <a:endParaRPr lang="fr-FR"/>
        </a:p>
      </dgm:t>
    </dgm:pt>
    <dgm:pt modelId="{ADD0EE1A-0CF5-42B5-A533-1FAFA8C507F7}">
      <dgm:prSet phldrT="[Texte]"/>
      <dgm:spPr/>
      <dgm:t>
        <a:bodyPr/>
        <a:lstStyle/>
        <a:p>
          <a:r>
            <a:rPr lang="fr-FR" dirty="0" smtClean="0"/>
            <a:t>Enquête publique</a:t>
          </a:r>
        </a:p>
        <a:p>
          <a:r>
            <a:rPr lang="fr-FR" dirty="0" smtClean="0"/>
            <a:t>2 mois</a:t>
          </a:r>
          <a:endParaRPr lang="fr-FR" dirty="0"/>
        </a:p>
      </dgm:t>
    </dgm:pt>
    <dgm:pt modelId="{5D536E40-997A-45F2-A7B3-5501FA80810D}" type="parTrans" cxnId="{5BB5B968-2A5D-4F2E-8E36-746A51045DA9}">
      <dgm:prSet/>
      <dgm:spPr/>
      <dgm:t>
        <a:bodyPr/>
        <a:lstStyle/>
        <a:p>
          <a:endParaRPr lang="fr-FR"/>
        </a:p>
      </dgm:t>
    </dgm:pt>
    <dgm:pt modelId="{392461BC-0CF1-47A4-A756-AFFAD95A4EC8}" type="sibTrans" cxnId="{5BB5B968-2A5D-4F2E-8E36-746A51045DA9}">
      <dgm:prSet/>
      <dgm:spPr/>
      <dgm:t>
        <a:bodyPr/>
        <a:lstStyle/>
        <a:p>
          <a:endParaRPr lang="fr-FR"/>
        </a:p>
      </dgm:t>
    </dgm:pt>
    <dgm:pt modelId="{2BFBD341-8845-4A00-B880-23D15DD5A3A4}">
      <dgm:prSet phldrT="[Texte]"/>
      <dgm:spPr/>
      <dgm:t>
        <a:bodyPr/>
        <a:lstStyle/>
        <a:p>
          <a:r>
            <a:rPr lang="fr-FR" dirty="0" smtClean="0"/>
            <a:t>Approbation du PLU</a:t>
          </a:r>
        </a:p>
        <a:p>
          <a:r>
            <a:rPr lang="fr-FR" dirty="0" smtClean="0"/>
            <a:t>(avril/mai 2025?)</a:t>
          </a:r>
          <a:endParaRPr lang="fr-FR" dirty="0"/>
        </a:p>
      </dgm:t>
    </dgm:pt>
    <dgm:pt modelId="{81ED3A08-6260-4909-9EDB-2CC28F706112}" type="parTrans" cxnId="{CE75FFCE-F926-4C78-B69D-857C7E11E3DC}">
      <dgm:prSet/>
      <dgm:spPr/>
      <dgm:t>
        <a:bodyPr/>
        <a:lstStyle/>
        <a:p>
          <a:endParaRPr lang="fr-FR"/>
        </a:p>
      </dgm:t>
    </dgm:pt>
    <dgm:pt modelId="{E59D34B2-5060-4178-8188-315BE9E14556}" type="sibTrans" cxnId="{CE75FFCE-F926-4C78-B69D-857C7E11E3DC}">
      <dgm:prSet/>
      <dgm:spPr/>
      <dgm:t>
        <a:bodyPr/>
        <a:lstStyle/>
        <a:p>
          <a:endParaRPr lang="fr-FR"/>
        </a:p>
      </dgm:t>
    </dgm:pt>
    <dgm:pt modelId="{2506B73C-A863-45E5-8A84-F7DB305EC9EB}" type="pres">
      <dgm:prSet presAssocID="{46587900-3E13-4E10-AE7D-A312AEA86044}" presName="CompostProcess" presStyleCnt="0">
        <dgm:presLayoutVars>
          <dgm:dir/>
          <dgm:resizeHandles val="exact"/>
        </dgm:presLayoutVars>
      </dgm:prSet>
      <dgm:spPr/>
    </dgm:pt>
    <dgm:pt modelId="{A6E0C841-2736-4271-ABE0-D0C5FC3617CA}" type="pres">
      <dgm:prSet presAssocID="{46587900-3E13-4E10-AE7D-A312AEA86044}" presName="arrow" presStyleLbl="bgShp" presStyleIdx="0" presStyleCnt="1" custScaleX="110204"/>
      <dgm:spPr/>
    </dgm:pt>
    <dgm:pt modelId="{7D985118-D47C-4145-B171-3395F4A7644B}" type="pres">
      <dgm:prSet presAssocID="{46587900-3E13-4E10-AE7D-A312AEA86044}" presName="linearProcess" presStyleCnt="0"/>
      <dgm:spPr/>
    </dgm:pt>
    <dgm:pt modelId="{F092B716-F66B-466B-B0AB-ECC2DE5B8E81}" type="pres">
      <dgm:prSet presAssocID="{815B380A-314E-4C68-A35F-C0DD73CCBDEC}" presName="textNode" presStyleLbl="node1" presStyleIdx="0" presStyleCnt="3" custScaleX="60889" custLinFactX="-34246" custLinFactNeighborX="-100000" custLinFactNeighborY="1751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703ADC5-2D5D-43F6-847D-83B1B697DF85}" type="pres">
      <dgm:prSet presAssocID="{7F550103-67F0-43D9-B287-FE8465091256}" presName="sibTrans" presStyleCnt="0"/>
      <dgm:spPr/>
    </dgm:pt>
    <dgm:pt modelId="{90CA37FF-E3D3-4943-94E7-DCA85A19ECD8}" type="pres">
      <dgm:prSet presAssocID="{ADD0EE1A-0CF5-42B5-A533-1FAFA8C507F7}" presName="textNode" presStyleLbl="node1" presStyleIdx="1" presStyleCnt="3" custScaleX="60889" custLinFactX="-1727" custLinFactNeighborX="-100000" custLinFactNeighborY="1751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BB9287DE-7A96-4935-BC44-2C6132DD38D8}" type="pres">
      <dgm:prSet presAssocID="{392461BC-0CF1-47A4-A756-AFFAD95A4EC8}" presName="sibTrans" presStyleCnt="0"/>
      <dgm:spPr/>
    </dgm:pt>
    <dgm:pt modelId="{FDF23D98-116D-4040-B3E1-0403ECA18D25}" type="pres">
      <dgm:prSet presAssocID="{2BFBD341-8845-4A00-B880-23D15DD5A3A4}" presName="textNode" presStyleLbl="node1" presStyleIdx="2" presStyleCnt="3" custScaleX="60889" custLinFactX="16515" custLinFactNeighborX="100000" custLinFactNeighborY="58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9F378227-30F1-400B-931D-A18523D5975E}" type="presOf" srcId="{46587900-3E13-4E10-AE7D-A312AEA86044}" destId="{2506B73C-A863-45E5-8A84-F7DB305EC9EB}" srcOrd="0" destOrd="0" presId="urn:microsoft.com/office/officeart/2005/8/layout/hProcess9"/>
    <dgm:cxn modelId="{CE75FFCE-F926-4C78-B69D-857C7E11E3DC}" srcId="{46587900-3E13-4E10-AE7D-A312AEA86044}" destId="{2BFBD341-8845-4A00-B880-23D15DD5A3A4}" srcOrd="2" destOrd="0" parTransId="{81ED3A08-6260-4909-9EDB-2CC28F706112}" sibTransId="{E59D34B2-5060-4178-8188-315BE9E14556}"/>
    <dgm:cxn modelId="{F6465E63-AF6D-44F3-B122-D2A3C4FC407E}" type="presOf" srcId="{2BFBD341-8845-4A00-B880-23D15DD5A3A4}" destId="{FDF23D98-116D-4040-B3E1-0403ECA18D25}" srcOrd="0" destOrd="0" presId="urn:microsoft.com/office/officeart/2005/8/layout/hProcess9"/>
    <dgm:cxn modelId="{5BB5B968-2A5D-4F2E-8E36-746A51045DA9}" srcId="{46587900-3E13-4E10-AE7D-A312AEA86044}" destId="{ADD0EE1A-0CF5-42B5-A533-1FAFA8C507F7}" srcOrd="1" destOrd="0" parTransId="{5D536E40-997A-45F2-A7B3-5501FA80810D}" sibTransId="{392461BC-0CF1-47A4-A756-AFFAD95A4EC8}"/>
    <dgm:cxn modelId="{E13729F2-8D77-4162-A4C6-E2635DCB0C3C}" srcId="{46587900-3E13-4E10-AE7D-A312AEA86044}" destId="{815B380A-314E-4C68-A35F-C0DD73CCBDEC}" srcOrd="0" destOrd="0" parTransId="{FFCF2404-A0B0-478C-8472-E874211BD3AD}" sibTransId="{7F550103-67F0-43D9-B287-FE8465091256}"/>
    <dgm:cxn modelId="{7628CA36-0DD9-444D-821E-CD95A792D842}" type="presOf" srcId="{815B380A-314E-4C68-A35F-C0DD73CCBDEC}" destId="{F092B716-F66B-466B-B0AB-ECC2DE5B8E81}" srcOrd="0" destOrd="0" presId="urn:microsoft.com/office/officeart/2005/8/layout/hProcess9"/>
    <dgm:cxn modelId="{D84DCF98-9AE3-4347-B795-791E36E0DE38}" type="presOf" srcId="{ADD0EE1A-0CF5-42B5-A533-1FAFA8C507F7}" destId="{90CA37FF-E3D3-4943-94E7-DCA85A19ECD8}" srcOrd="0" destOrd="0" presId="urn:microsoft.com/office/officeart/2005/8/layout/hProcess9"/>
    <dgm:cxn modelId="{A625CAAE-323E-4C0C-A8B4-0EA100DD37D1}" type="presParOf" srcId="{2506B73C-A863-45E5-8A84-F7DB305EC9EB}" destId="{A6E0C841-2736-4271-ABE0-D0C5FC3617CA}" srcOrd="0" destOrd="0" presId="urn:microsoft.com/office/officeart/2005/8/layout/hProcess9"/>
    <dgm:cxn modelId="{4C72FCE5-4838-40E0-8911-F200AB15984B}" type="presParOf" srcId="{2506B73C-A863-45E5-8A84-F7DB305EC9EB}" destId="{7D985118-D47C-4145-B171-3395F4A7644B}" srcOrd="1" destOrd="0" presId="urn:microsoft.com/office/officeart/2005/8/layout/hProcess9"/>
    <dgm:cxn modelId="{0C1B6D6D-008D-40F4-BE41-E2CF0BA9B6C8}" type="presParOf" srcId="{7D985118-D47C-4145-B171-3395F4A7644B}" destId="{F092B716-F66B-466B-B0AB-ECC2DE5B8E81}" srcOrd="0" destOrd="0" presId="urn:microsoft.com/office/officeart/2005/8/layout/hProcess9"/>
    <dgm:cxn modelId="{11CCE538-BCBB-465C-B06D-AA4018433039}" type="presParOf" srcId="{7D985118-D47C-4145-B171-3395F4A7644B}" destId="{A703ADC5-2D5D-43F6-847D-83B1B697DF85}" srcOrd="1" destOrd="0" presId="urn:microsoft.com/office/officeart/2005/8/layout/hProcess9"/>
    <dgm:cxn modelId="{5174138E-3902-48B4-B9AF-B0A696A0FD6A}" type="presParOf" srcId="{7D985118-D47C-4145-B171-3395F4A7644B}" destId="{90CA37FF-E3D3-4943-94E7-DCA85A19ECD8}" srcOrd="2" destOrd="0" presId="urn:microsoft.com/office/officeart/2005/8/layout/hProcess9"/>
    <dgm:cxn modelId="{4F69D923-1ED3-4EE4-83FB-C028F648ED11}" type="presParOf" srcId="{7D985118-D47C-4145-B171-3395F4A7644B}" destId="{BB9287DE-7A96-4935-BC44-2C6132DD38D8}" srcOrd="3" destOrd="0" presId="urn:microsoft.com/office/officeart/2005/8/layout/hProcess9"/>
    <dgm:cxn modelId="{FDE242D5-6411-4C12-A964-C08412A17DB5}" type="presParOf" srcId="{7D985118-D47C-4145-B171-3395F4A7644B}" destId="{FDF23D98-116D-4040-B3E1-0403ECA18D25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E0C841-2736-4271-ABE0-D0C5FC3617CA}">
      <dsp:nvSpPr>
        <dsp:cNvPr id="0" name=""/>
        <dsp:cNvSpPr/>
      </dsp:nvSpPr>
      <dsp:spPr>
        <a:xfrm>
          <a:off x="319581" y="0"/>
          <a:ext cx="9463625" cy="3803506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92B716-F66B-466B-B0AB-ECC2DE5B8E81}">
      <dsp:nvSpPr>
        <dsp:cNvPr id="0" name=""/>
        <dsp:cNvSpPr/>
      </dsp:nvSpPr>
      <dsp:spPr>
        <a:xfrm>
          <a:off x="443871" y="1167691"/>
          <a:ext cx="1980009" cy="152140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900" kern="1200" dirty="0" smtClean="0"/>
            <a:t>Transmission aux PPA pour avis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900" kern="1200" dirty="0" smtClean="0"/>
            <a:t>3 mois</a:t>
          </a:r>
          <a:endParaRPr lang="fr-FR" sz="1900" kern="1200" dirty="0"/>
        </a:p>
      </dsp:txBody>
      <dsp:txXfrm>
        <a:off x="518140" y="1241960"/>
        <a:ext cx="1831471" cy="1372864"/>
      </dsp:txXfrm>
    </dsp:sp>
    <dsp:sp modelId="{90CA37FF-E3D3-4943-94E7-DCA85A19ECD8}">
      <dsp:nvSpPr>
        <dsp:cNvPr id="0" name=""/>
        <dsp:cNvSpPr/>
      </dsp:nvSpPr>
      <dsp:spPr>
        <a:xfrm>
          <a:off x="3743287" y="1167691"/>
          <a:ext cx="1980009" cy="152140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900" kern="1200" dirty="0" smtClean="0"/>
            <a:t>Enquête publique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900" kern="1200" dirty="0" smtClean="0"/>
            <a:t>2 mois</a:t>
          </a:r>
          <a:endParaRPr lang="fr-FR" sz="1900" kern="1200" dirty="0"/>
        </a:p>
      </dsp:txBody>
      <dsp:txXfrm>
        <a:off x="3817556" y="1241960"/>
        <a:ext cx="1831471" cy="1372864"/>
      </dsp:txXfrm>
    </dsp:sp>
    <dsp:sp modelId="{FDF23D98-116D-4040-B3E1-0403ECA18D25}">
      <dsp:nvSpPr>
        <dsp:cNvPr id="0" name=""/>
        <dsp:cNvSpPr/>
      </dsp:nvSpPr>
      <dsp:spPr>
        <a:xfrm>
          <a:off x="7102324" y="1149936"/>
          <a:ext cx="1980009" cy="152140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900" kern="1200" dirty="0" smtClean="0"/>
            <a:t>Approbation du PLU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900" kern="1200" dirty="0" smtClean="0"/>
            <a:t>(avril/mai 2025?)</a:t>
          </a:r>
          <a:endParaRPr lang="fr-FR" sz="1900" kern="1200" dirty="0"/>
        </a:p>
      </dsp:txBody>
      <dsp:txXfrm>
        <a:off x="7176593" y="1224205"/>
        <a:ext cx="1831471" cy="137286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E0C841-2736-4271-ABE0-D0C5FC3617CA}">
      <dsp:nvSpPr>
        <dsp:cNvPr id="0" name=""/>
        <dsp:cNvSpPr/>
      </dsp:nvSpPr>
      <dsp:spPr>
        <a:xfrm>
          <a:off x="319581" y="0"/>
          <a:ext cx="9463625" cy="3803506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92B716-F66B-466B-B0AB-ECC2DE5B8E81}">
      <dsp:nvSpPr>
        <dsp:cNvPr id="0" name=""/>
        <dsp:cNvSpPr/>
      </dsp:nvSpPr>
      <dsp:spPr>
        <a:xfrm>
          <a:off x="443871" y="1167691"/>
          <a:ext cx="1980009" cy="152140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900" kern="1200" dirty="0" smtClean="0"/>
            <a:t>Transmission aux PPA pour avis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900" kern="1200" dirty="0" smtClean="0"/>
            <a:t>3 mois</a:t>
          </a:r>
          <a:endParaRPr lang="fr-FR" sz="1900" kern="1200" dirty="0"/>
        </a:p>
      </dsp:txBody>
      <dsp:txXfrm>
        <a:off x="518140" y="1241960"/>
        <a:ext cx="1831471" cy="1372864"/>
      </dsp:txXfrm>
    </dsp:sp>
    <dsp:sp modelId="{90CA37FF-E3D3-4943-94E7-DCA85A19ECD8}">
      <dsp:nvSpPr>
        <dsp:cNvPr id="0" name=""/>
        <dsp:cNvSpPr/>
      </dsp:nvSpPr>
      <dsp:spPr>
        <a:xfrm>
          <a:off x="3743287" y="1167691"/>
          <a:ext cx="1980009" cy="152140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900" kern="1200" dirty="0" smtClean="0"/>
            <a:t>Enquête publique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900" kern="1200" dirty="0" smtClean="0"/>
            <a:t>2 mois</a:t>
          </a:r>
          <a:endParaRPr lang="fr-FR" sz="1900" kern="1200" dirty="0"/>
        </a:p>
      </dsp:txBody>
      <dsp:txXfrm>
        <a:off x="3817556" y="1241960"/>
        <a:ext cx="1831471" cy="1372864"/>
      </dsp:txXfrm>
    </dsp:sp>
    <dsp:sp modelId="{FDF23D98-116D-4040-B3E1-0403ECA18D25}">
      <dsp:nvSpPr>
        <dsp:cNvPr id="0" name=""/>
        <dsp:cNvSpPr/>
      </dsp:nvSpPr>
      <dsp:spPr>
        <a:xfrm>
          <a:off x="7102324" y="1149936"/>
          <a:ext cx="1980009" cy="152140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900" kern="1200" dirty="0" smtClean="0"/>
            <a:t>Approbation du PLU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900" kern="1200" dirty="0" smtClean="0"/>
            <a:t>(avril/mai 2025?)</a:t>
          </a:r>
          <a:endParaRPr lang="fr-FR" sz="1900" kern="1200" dirty="0"/>
        </a:p>
      </dsp:txBody>
      <dsp:txXfrm>
        <a:off x="7176593" y="1224205"/>
        <a:ext cx="1831471" cy="13728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94798B-E7E2-41E5-AE24-3949390F6607}" type="datetimeFigureOut">
              <a:rPr lang="fr-FR" smtClean="0"/>
              <a:t>03/10/2024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D418BB-A42E-44FD-9C15-6BCF622DCB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81636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1D7F85-4731-4FAE-A81B-A6D558927532}" type="datetimeFigureOut">
              <a:rPr lang="fr-FR" smtClean="0"/>
              <a:t>03/10/2024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59AC3-E75E-40D7-A8D5-27C5606095E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01670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6275973-DC6B-47F9-82F1-6785F8BDEC57}" type="slidenum">
              <a:rPr lang="fr-FR" smtClean="0"/>
              <a:pPr/>
              <a:t>5</a:t>
            </a:fld>
            <a:endParaRPr lang="fr-FR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84030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E59AC3-E75E-40D7-A8D5-27C5606095E1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3493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153C6-6E8A-4453-B1A4-3DFDED999AAB}" type="datetimeFigureOut">
              <a:rPr lang="fr-FR" smtClean="0"/>
              <a:t>03/10/2024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2EE93-D701-4E1C-B224-07159C3A48A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9516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153C6-6E8A-4453-B1A4-3DFDED999AAB}" type="datetimeFigureOut">
              <a:rPr lang="fr-FR" smtClean="0"/>
              <a:t>03/10/2024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2EE93-D701-4E1C-B224-07159C3A48A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8317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153C6-6E8A-4453-B1A4-3DFDED999AAB}" type="datetimeFigureOut">
              <a:rPr lang="fr-FR" smtClean="0"/>
              <a:t>03/10/2024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2EE93-D701-4E1C-B224-07159C3A48A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62187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1491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153C6-6E8A-4453-B1A4-3DFDED999AAB}" type="datetimeFigureOut">
              <a:rPr lang="fr-FR" smtClean="0"/>
              <a:t>03/10/2024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2EE93-D701-4E1C-B224-07159C3A48A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7877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153C6-6E8A-4453-B1A4-3DFDED999AAB}" type="datetimeFigureOut">
              <a:rPr lang="fr-FR" smtClean="0"/>
              <a:t>03/10/2024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2EE93-D701-4E1C-B224-07159C3A48A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7762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153C6-6E8A-4453-B1A4-3DFDED999AAB}" type="datetimeFigureOut">
              <a:rPr lang="fr-FR" smtClean="0"/>
              <a:t>03/10/2024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2EE93-D701-4E1C-B224-07159C3A48A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0711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153C6-6E8A-4453-B1A4-3DFDED999AAB}" type="datetimeFigureOut">
              <a:rPr lang="fr-FR" smtClean="0"/>
              <a:t>03/10/2024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2EE93-D701-4E1C-B224-07159C3A48A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6672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153C6-6E8A-4453-B1A4-3DFDED999AAB}" type="datetimeFigureOut">
              <a:rPr lang="fr-FR" smtClean="0"/>
              <a:t>03/10/2024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2EE93-D701-4E1C-B224-07159C3A48A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1021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153C6-6E8A-4453-B1A4-3DFDED999AAB}" type="datetimeFigureOut">
              <a:rPr lang="fr-FR" smtClean="0"/>
              <a:t>03/10/2024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2EE93-D701-4E1C-B224-07159C3A48A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487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153C6-6E8A-4453-B1A4-3DFDED999AAB}" type="datetimeFigureOut">
              <a:rPr lang="fr-FR" smtClean="0"/>
              <a:t>03/10/2024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2EE93-D701-4E1C-B224-07159C3A48A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0078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153C6-6E8A-4453-B1A4-3DFDED999AAB}" type="datetimeFigureOut">
              <a:rPr lang="fr-FR" smtClean="0"/>
              <a:t>03/10/2024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2EE93-D701-4E1C-B224-07159C3A48A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4115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9153C6-6E8A-4453-B1A4-3DFDED999AAB}" type="datetimeFigureOut">
              <a:rPr lang="fr-FR" smtClean="0"/>
              <a:t>03/10/2024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72EE93-D701-4E1C-B224-07159C3A48A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4905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17.jpg"/><Relationship Id="rId7" Type="http://schemas.openxmlformats.org/officeDocument/2006/relationships/image" Target="../media/image12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479376" y="0"/>
            <a:ext cx="432048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="" xmlns:a16="http://schemas.microsoft.com/office/drawing/2014/main" id="{E0022B11-C52F-944D-9238-3C6D6D64D157}"/>
              </a:ext>
            </a:extLst>
          </p:cNvPr>
          <p:cNvSpPr txBox="1"/>
          <p:nvPr/>
        </p:nvSpPr>
        <p:spPr>
          <a:xfrm>
            <a:off x="2913133" y="4764979"/>
            <a:ext cx="67725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Conseil municipal du 3 octobre 2024</a:t>
            </a:r>
            <a:endParaRPr lang="fr-FR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3381090" y="1027626"/>
            <a:ext cx="8754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solidFill>
                  <a:schemeClr val="bg1">
                    <a:lumMod val="50000"/>
                  </a:schemeClr>
                </a:solidFill>
              </a:rPr>
              <a:t>Révision du </a:t>
            </a:r>
            <a:r>
              <a:rPr lang="fr-FR" sz="3600" b="1" dirty="0">
                <a:ea typeface="Calibri"/>
                <a:cs typeface="Times New Roman"/>
              </a:rPr>
              <a:t>P</a:t>
            </a:r>
            <a:r>
              <a:rPr lang="fr-FR" sz="3600" b="1" dirty="0">
                <a:solidFill>
                  <a:schemeClr val="bg1">
                    <a:lumMod val="50000"/>
                  </a:schemeClr>
                </a:solidFill>
                <a:ea typeface="Calibri"/>
                <a:cs typeface="Times New Roman"/>
              </a:rPr>
              <a:t>lan </a:t>
            </a:r>
            <a:r>
              <a:rPr lang="fr-FR" sz="3600" b="1" dirty="0">
                <a:ea typeface="Calibri"/>
                <a:cs typeface="Times New Roman"/>
              </a:rPr>
              <a:t>L</a:t>
            </a:r>
            <a:r>
              <a:rPr lang="fr-FR" sz="3600" b="1" dirty="0">
                <a:solidFill>
                  <a:schemeClr val="bg1">
                    <a:lumMod val="50000"/>
                  </a:schemeClr>
                </a:solidFill>
                <a:ea typeface="Calibri"/>
                <a:cs typeface="Times New Roman"/>
              </a:rPr>
              <a:t>ocal d'</a:t>
            </a:r>
            <a:r>
              <a:rPr lang="fr-FR" sz="3600" b="1" dirty="0">
                <a:ea typeface="Calibri"/>
                <a:cs typeface="Times New Roman"/>
              </a:rPr>
              <a:t>U</a:t>
            </a:r>
            <a:r>
              <a:rPr lang="fr-FR" sz="3600" b="1" dirty="0">
                <a:solidFill>
                  <a:schemeClr val="bg1">
                    <a:lumMod val="50000"/>
                  </a:schemeClr>
                </a:solidFill>
                <a:ea typeface="Calibri"/>
                <a:cs typeface="Times New Roman"/>
              </a:rPr>
              <a:t>rbanisme</a:t>
            </a:r>
          </a:p>
        </p:txBody>
      </p:sp>
      <p:pic>
        <p:nvPicPr>
          <p:cNvPr id="32" name="Image 31" descr="logo Montussan quadri">
            <a:extLst>
              <a:ext uri="{FF2B5EF4-FFF2-40B4-BE49-F238E27FC236}">
                <a16:creationId xmlns="" xmlns:a16="http://schemas.microsoft.com/office/drawing/2014/main" id="{B3E03C10-28E1-734B-9E7A-2A38ADB975DA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501" y="22640"/>
            <a:ext cx="1847850" cy="202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Image 32">
            <a:extLst>
              <a:ext uri="{FF2B5EF4-FFF2-40B4-BE49-F238E27FC236}">
                <a16:creationId xmlns="" xmlns:a16="http://schemas.microsoft.com/office/drawing/2014/main" id="{9A310A80-1CBA-E94C-9021-FFA5F19727E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2053" y="6208265"/>
            <a:ext cx="2495151" cy="410435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="" xmlns:a16="http://schemas.microsoft.com/office/drawing/2014/main" id="{FC06414A-D579-2744-AF97-9E79137EB17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1011" y="6010456"/>
            <a:ext cx="618203" cy="806055"/>
          </a:xfrm>
          <a:prstGeom prst="rect">
            <a:avLst/>
          </a:prstGeom>
        </p:spPr>
      </p:pic>
      <p:grpSp>
        <p:nvGrpSpPr>
          <p:cNvPr id="5" name="Groupe 4"/>
          <p:cNvGrpSpPr/>
          <p:nvPr/>
        </p:nvGrpSpPr>
        <p:grpSpPr>
          <a:xfrm>
            <a:off x="913791" y="2381817"/>
            <a:ext cx="11278209" cy="1229123"/>
            <a:chOff x="913791" y="2381817"/>
            <a:chExt cx="11278209" cy="1229123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33567" y="2381817"/>
              <a:ext cx="2591177" cy="1229123"/>
            </a:xfrm>
            <a:prstGeom prst="rect">
              <a:avLst/>
            </a:prstGeom>
          </p:spPr>
        </p:pic>
        <p:grpSp>
          <p:nvGrpSpPr>
            <p:cNvPr id="4" name="Groupe 3"/>
            <p:cNvGrpSpPr/>
            <p:nvPr/>
          </p:nvGrpSpPr>
          <p:grpSpPr>
            <a:xfrm>
              <a:off x="913791" y="2381817"/>
              <a:ext cx="11278209" cy="1228176"/>
              <a:chOff x="919887" y="2720145"/>
              <a:chExt cx="11278209" cy="1228176"/>
            </a:xfrm>
          </p:grpSpPr>
          <p:grpSp>
            <p:nvGrpSpPr>
              <p:cNvPr id="15" name="Groupe 14"/>
              <p:cNvGrpSpPr/>
              <p:nvPr/>
            </p:nvGrpSpPr>
            <p:grpSpPr>
              <a:xfrm>
                <a:off x="919887" y="2720145"/>
                <a:ext cx="7019776" cy="1228176"/>
                <a:chOff x="919887" y="2758412"/>
                <a:chExt cx="7019776" cy="1228176"/>
              </a:xfrm>
            </p:grpSpPr>
            <p:pic>
              <p:nvPicPr>
                <p:cNvPr id="27" name="Image 26"/>
                <p:cNvPicPr/>
                <p:nvPr/>
              </p:nvPicPr>
              <p:blipFill rotWithShape="1"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919887" y="2758719"/>
                  <a:ext cx="2599582" cy="1227869"/>
                </a:xfrm>
                <a:prstGeom prst="rect">
                  <a:avLst/>
                </a:prstGeom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pic>
              <p:nvPicPr>
                <p:cNvPr id="28" name="Image 27"/>
                <p:cNvPicPr>
                  <a:picLocks noChangeAspect="1"/>
                </p:cNvPicPr>
                <p:nvPr/>
              </p:nvPicPr>
              <p:blipFill rotWithShape="1"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3338626" y="2759500"/>
                  <a:ext cx="2507896" cy="1227088"/>
                </a:xfrm>
                <a:prstGeom prst="rect">
                  <a:avLst/>
                </a:prstGeom>
              </p:spPr>
            </p:pic>
            <p:pic>
              <p:nvPicPr>
                <p:cNvPr id="30" name="Image 29"/>
                <p:cNvPicPr>
                  <a:picLocks noChangeAspect="1"/>
                </p:cNvPicPr>
                <p:nvPr/>
              </p:nvPicPr>
              <p:blipFill>
                <a:blip r:embed="rId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23833" y="2758412"/>
                  <a:ext cx="2115830" cy="1228176"/>
                </a:xfrm>
                <a:prstGeom prst="rect">
                  <a:avLst/>
                </a:prstGeom>
              </p:spPr>
            </p:pic>
          </p:grpSp>
          <p:pic>
            <p:nvPicPr>
              <p:cNvPr id="3" name="Image 2"/>
              <p:cNvPicPr>
                <a:picLocks noChangeAspect="1"/>
              </p:cNvPicPr>
              <p:nvPr/>
            </p:nvPicPr>
            <p:blipFill rotWithShape="1"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0121548" y="2720145"/>
                <a:ext cx="2076548" cy="1228176"/>
              </a:xfrm>
              <a:prstGeom prst="rect">
                <a:avLst/>
              </a:prstGeom>
            </p:spPr>
          </p:pic>
        </p:grpSp>
      </p:grpSp>
      <p:sp>
        <p:nvSpPr>
          <p:cNvPr id="16" name="ZoneTexte 15"/>
          <p:cNvSpPr txBox="1"/>
          <p:nvPr/>
        </p:nvSpPr>
        <p:spPr>
          <a:xfrm>
            <a:off x="1582270" y="3998804"/>
            <a:ext cx="9434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chemeClr val="accent5">
                    <a:lumMod val="75000"/>
                  </a:schemeClr>
                </a:solidFill>
              </a:rPr>
              <a:t>Présentation du PLU pour arrêt</a:t>
            </a:r>
            <a:endParaRPr lang="fr-FR" sz="2800" b="1" dirty="0"/>
          </a:p>
        </p:txBody>
      </p:sp>
    </p:spTree>
    <p:extLst>
      <p:ext uri="{BB962C8B-B14F-4D97-AF65-F5344CB8AC3E}">
        <p14:creationId xmlns:p14="http://schemas.microsoft.com/office/powerpoint/2010/main" val="1936818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3200400" y="47244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9" name="ZoneTexte 18"/>
          <p:cNvSpPr txBox="1"/>
          <p:nvPr/>
        </p:nvSpPr>
        <p:spPr>
          <a:xfrm>
            <a:off x="914400" y="61722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24" name="ZoneTexte 23"/>
          <p:cNvSpPr txBox="1"/>
          <p:nvPr/>
        </p:nvSpPr>
        <p:spPr>
          <a:xfrm>
            <a:off x="2045245" y="190920"/>
            <a:ext cx="9661085" cy="54331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fr-FR"/>
            </a:defPPr>
            <a:lvl1pPr>
              <a:defRPr sz="2800" b="1">
                <a:solidFill>
                  <a:srgbClr val="003399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fr-FR" dirty="0"/>
              <a:t>Les orientations du PADD 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A80F4-E16F-4DDB-9ADA-F0F8058E2C4C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3699070" y="934500"/>
            <a:ext cx="8085562" cy="532453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u="sng" dirty="0">
                <a:solidFill>
                  <a:srgbClr val="00B050"/>
                </a:solidFill>
              </a:rPr>
              <a:t>Axe 1 : Préserver les espaces naturels sensibles et des ressources et réduire la vulnérabilité des habitants aux risques</a:t>
            </a:r>
          </a:p>
          <a:p>
            <a:pPr lvl="0"/>
            <a:endParaRPr lang="fr-FR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u="sng" dirty="0">
                <a:solidFill>
                  <a:srgbClr val="0070C0"/>
                </a:solidFill>
              </a:rPr>
              <a:t>Axe 2 :</a:t>
            </a:r>
            <a:r>
              <a:rPr lang="fr-FR" b="1" dirty="0"/>
              <a:t> </a:t>
            </a:r>
            <a:r>
              <a:rPr lang="fr-FR" sz="2000" b="1" u="sng" dirty="0">
                <a:solidFill>
                  <a:srgbClr val="0070C0"/>
                </a:solidFill>
              </a:rPr>
              <a:t>Garantir la préservation du cadre de vie en protégeant et en valorisant les paysages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fr-FR" sz="2000" b="1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FR" sz="2000" b="1" u="sng" dirty="0">
                <a:solidFill>
                  <a:schemeClr val="accent2">
                    <a:lumMod val="75000"/>
                  </a:schemeClr>
                </a:solidFill>
              </a:rPr>
              <a:t>Axe 3 : Maîtriser l’attractivité résidentielle du territoire </a:t>
            </a:r>
          </a:p>
          <a:p>
            <a:pPr lvl="0"/>
            <a:endParaRPr lang="fr-FR" sz="2000" b="1" u="sng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u="sng" dirty="0">
                <a:solidFill>
                  <a:schemeClr val="accent6">
                    <a:lumMod val="75000"/>
                  </a:schemeClr>
                </a:solidFill>
              </a:rPr>
              <a:t>Axe 4 : Favoriser un développement urbain respectueux du cadre de vie</a:t>
            </a:r>
          </a:p>
          <a:p>
            <a:pPr lvl="0"/>
            <a:endParaRPr lang="fr-FR" sz="20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FR" sz="2000" b="1" u="sng" dirty="0">
                <a:solidFill>
                  <a:srgbClr val="7030A0"/>
                </a:solidFill>
              </a:rPr>
              <a:t>Axe 5 : Conforter les atouts économiques du territoire</a:t>
            </a:r>
          </a:p>
          <a:p>
            <a:pPr lvl="0"/>
            <a:endParaRPr lang="fr-FR" sz="2000" b="1" u="sng" dirty="0">
              <a:solidFill>
                <a:srgbClr val="7030A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u="sng" dirty="0">
                <a:solidFill>
                  <a:schemeClr val="bg2">
                    <a:lumMod val="50000"/>
                  </a:schemeClr>
                </a:solidFill>
              </a:rPr>
              <a:t>Axe 6 : Fixer des objectifs chiffrés de modération de la consommation foncière et de lutte contre l’étalement urbain </a:t>
            </a:r>
          </a:p>
          <a:p>
            <a:endParaRPr lang="fr-FR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u="sng" dirty="0"/>
              <a:t>Axe 7 : Promouvoir un rééquilibrage en faveur des modes de déplacements alternatifs à la voiture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="" xmlns:a16="http://schemas.microsoft.com/office/drawing/2014/main" id="{8E7CD041-2FAA-E646-B845-EBB60F141C28}"/>
              </a:ext>
            </a:extLst>
          </p:cNvPr>
          <p:cNvSpPr txBox="1"/>
          <p:nvPr/>
        </p:nvSpPr>
        <p:spPr>
          <a:xfrm>
            <a:off x="1849759" y="3386295"/>
            <a:ext cx="1003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7 axes </a:t>
            </a:r>
          </a:p>
        </p:txBody>
      </p:sp>
      <p:sp>
        <p:nvSpPr>
          <p:cNvPr id="5" name="Accolade ouvrante 4">
            <a:extLst>
              <a:ext uri="{FF2B5EF4-FFF2-40B4-BE49-F238E27FC236}">
                <a16:creationId xmlns="" xmlns:a16="http://schemas.microsoft.com/office/drawing/2014/main" id="{5A5FB98E-B8EE-5647-AA30-E27619CFC2B5}"/>
              </a:ext>
            </a:extLst>
          </p:cNvPr>
          <p:cNvSpPr/>
          <p:nvPr/>
        </p:nvSpPr>
        <p:spPr>
          <a:xfrm>
            <a:off x="2951065" y="957056"/>
            <a:ext cx="498670" cy="5301979"/>
          </a:xfrm>
          <a:prstGeom prst="leftBrace">
            <a:avLst>
              <a:gd name="adj1" fmla="val 23635"/>
              <a:gd name="adj2" fmla="val 50000"/>
            </a:avLst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0" name="Groupe 19"/>
          <p:cNvGrpSpPr/>
          <p:nvPr/>
        </p:nvGrpSpPr>
        <p:grpSpPr>
          <a:xfrm>
            <a:off x="-13737" y="1461"/>
            <a:ext cx="1621251" cy="6856539"/>
            <a:chOff x="-13737" y="1461"/>
            <a:chExt cx="1621251" cy="6856539"/>
          </a:xfrm>
        </p:grpSpPr>
        <p:pic>
          <p:nvPicPr>
            <p:cNvPr id="21" name="Image 20">
              <a:extLst>
                <a:ext uri="{FF2B5EF4-FFF2-40B4-BE49-F238E27FC236}">
                  <a16:creationId xmlns="" xmlns:a16="http://schemas.microsoft.com/office/drawing/2014/main" id="{5067325B-EBD3-5A46-BC7B-9ADBED9E2B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2907985"/>
              <a:ext cx="1600424" cy="1055563"/>
            </a:xfrm>
            <a:prstGeom prst="rect">
              <a:avLst/>
            </a:prstGeom>
          </p:spPr>
        </p:pic>
        <p:pic>
          <p:nvPicPr>
            <p:cNvPr id="22" name="Image 21">
              <a:extLst>
                <a:ext uri="{FF2B5EF4-FFF2-40B4-BE49-F238E27FC236}">
                  <a16:creationId xmlns="" xmlns:a16="http://schemas.microsoft.com/office/drawing/2014/main" id="{6EBC656E-E5D1-504C-A637-49941C9A52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6647" y="5890746"/>
              <a:ext cx="1614161" cy="967254"/>
            </a:xfrm>
            <a:prstGeom prst="rect">
              <a:avLst/>
            </a:prstGeom>
          </p:spPr>
        </p:pic>
        <p:pic>
          <p:nvPicPr>
            <p:cNvPr id="23" name="Image 22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" y="1461"/>
              <a:ext cx="1607513" cy="971588"/>
            </a:xfrm>
            <a:prstGeom prst="rect">
              <a:avLst/>
            </a:prstGeom>
          </p:spPr>
        </p:pic>
        <p:pic>
          <p:nvPicPr>
            <p:cNvPr id="25" name="Image 24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958255"/>
              <a:ext cx="1607514" cy="971588"/>
            </a:xfrm>
            <a:prstGeom prst="rect">
              <a:avLst/>
            </a:prstGeom>
          </p:spPr>
        </p:pic>
        <p:pic>
          <p:nvPicPr>
            <p:cNvPr id="26" name="Image 25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" y="1945073"/>
              <a:ext cx="1607513" cy="971588"/>
            </a:xfrm>
            <a:prstGeom prst="rect">
              <a:avLst/>
            </a:prstGeom>
          </p:spPr>
        </p:pic>
        <p:pic>
          <p:nvPicPr>
            <p:cNvPr id="27" name="Image 26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3737" y="4917756"/>
              <a:ext cx="1614161" cy="980728"/>
            </a:xfrm>
            <a:prstGeom prst="rect">
              <a:avLst/>
            </a:prstGeom>
          </p:spPr>
        </p:pic>
        <p:pic>
          <p:nvPicPr>
            <p:cNvPr id="28" name="Image 27">
              <a:extLst>
                <a:ext uri="{FF2B5EF4-FFF2-40B4-BE49-F238E27FC236}">
                  <a16:creationId xmlns="" xmlns:a16="http://schemas.microsoft.com/office/drawing/2014/main" id="{8187E7AE-263A-ED47-9729-DAE5514890C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3" y="957056"/>
              <a:ext cx="1607071" cy="9901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20062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3346882" y="4213216"/>
            <a:ext cx="8256234" cy="461665"/>
          </a:xfrm>
          <a:prstGeom prst="rect">
            <a:avLst/>
          </a:prstGeom>
          <a:solidFill>
            <a:schemeClr val="accent5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fr-FR" sz="2400" b="1" dirty="0"/>
              <a:t>LA DECLINAISON REGLEMENTAIRE DU PADD</a:t>
            </a:r>
          </a:p>
        </p:txBody>
      </p:sp>
      <p:grpSp>
        <p:nvGrpSpPr>
          <p:cNvPr id="4" name="Groupe 3"/>
          <p:cNvGrpSpPr/>
          <p:nvPr/>
        </p:nvGrpSpPr>
        <p:grpSpPr>
          <a:xfrm>
            <a:off x="-184559" y="1461"/>
            <a:ext cx="1621251" cy="6856539"/>
            <a:chOff x="-13737" y="1461"/>
            <a:chExt cx="1621251" cy="6856539"/>
          </a:xfrm>
        </p:grpSpPr>
        <p:pic>
          <p:nvPicPr>
            <p:cNvPr id="5" name="Image 4">
              <a:extLst>
                <a:ext uri="{FF2B5EF4-FFF2-40B4-BE49-F238E27FC236}">
                  <a16:creationId xmlns="" xmlns:a16="http://schemas.microsoft.com/office/drawing/2014/main" id="{5067325B-EBD3-5A46-BC7B-9ADBED9E2B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2907985"/>
              <a:ext cx="1600424" cy="1055563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="" xmlns:a16="http://schemas.microsoft.com/office/drawing/2014/main" id="{6EBC656E-E5D1-504C-A637-49941C9A52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6647" y="5890746"/>
              <a:ext cx="1614161" cy="967254"/>
            </a:xfrm>
            <a:prstGeom prst="rect">
              <a:avLst/>
            </a:prstGeom>
          </p:spPr>
        </p:pic>
        <p:pic>
          <p:nvPicPr>
            <p:cNvPr id="7" name="Image 6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" y="1461"/>
              <a:ext cx="1607513" cy="971588"/>
            </a:xfrm>
            <a:prstGeom prst="rect">
              <a:avLst/>
            </a:prstGeom>
          </p:spPr>
        </p:pic>
        <p:pic>
          <p:nvPicPr>
            <p:cNvPr id="8" name="Image 7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958255"/>
              <a:ext cx="1607514" cy="971588"/>
            </a:xfrm>
            <a:prstGeom prst="rect">
              <a:avLst/>
            </a:prstGeom>
          </p:spPr>
        </p:pic>
        <p:pic>
          <p:nvPicPr>
            <p:cNvPr id="9" name="Image 8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" y="1945073"/>
              <a:ext cx="1607513" cy="971588"/>
            </a:xfrm>
            <a:prstGeom prst="rect">
              <a:avLst/>
            </a:prstGeom>
          </p:spPr>
        </p:pic>
        <p:pic>
          <p:nvPicPr>
            <p:cNvPr id="10" name="Image 9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3737" y="4917756"/>
              <a:ext cx="1614161" cy="980728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="" xmlns:a16="http://schemas.microsoft.com/office/drawing/2014/main" id="{8187E7AE-263A-ED47-9729-DAE5514890C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3" y="957056"/>
              <a:ext cx="1607071" cy="9901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26003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3200400" y="47244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25" name="ZoneTexte 24"/>
          <p:cNvSpPr txBox="1"/>
          <p:nvPr/>
        </p:nvSpPr>
        <p:spPr>
          <a:xfrm>
            <a:off x="191344" y="140224"/>
            <a:ext cx="11856607" cy="400110"/>
          </a:xfrm>
          <a:prstGeom prst="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fr-FR" sz="2000" b="1" cap="small" dirty="0"/>
              <a:t>Les orientations du SCOT après mise en compatibilité suite au choix d’implantation du collège</a:t>
            </a:r>
          </a:p>
        </p:txBody>
      </p:sp>
      <p:pic>
        <p:nvPicPr>
          <p:cNvPr id="9" name="Image 8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52762" y="1249363"/>
            <a:ext cx="2421578" cy="19732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Image 9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52732" y="3402844"/>
            <a:ext cx="2421608" cy="13215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5919" y="832113"/>
            <a:ext cx="5149095" cy="568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735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3346882" y="4213216"/>
            <a:ext cx="8256234" cy="523220"/>
          </a:xfrm>
          <a:prstGeom prst="rect">
            <a:avLst/>
          </a:prstGeom>
          <a:solidFill>
            <a:schemeClr val="accent5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fr-FR" sz="2800" b="1" dirty="0"/>
              <a:t>Les zones agricoles et naturelles</a:t>
            </a:r>
          </a:p>
        </p:txBody>
      </p:sp>
      <p:grpSp>
        <p:nvGrpSpPr>
          <p:cNvPr id="4" name="Groupe 3"/>
          <p:cNvGrpSpPr/>
          <p:nvPr/>
        </p:nvGrpSpPr>
        <p:grpSpPr>
          <a:xfrm>
            <a:off x="-184559" y="1461"/>
            <a:ext cx="1621251" cy="6856539"/>
            <a:chOff x="-13737" y="1461"/>
            <a:chExt cx="1621251" cy="6856539"/>
          </a:xfrm>
        </p:grpSpPr>
        <p:pic>
          <p:nvPicPr>
            <p:cNvPr id="5" name="Image 4">
              <a:extLst>
                <a:ext uri="{FF2B5EF4-FFF2-40B4-BE49-F238E27FC236}">
                  <a16:creationId xmlns="" xmlns:a16="http://schemas.microsoft.com/office/drawing/2014/main" id="{5067325B-EBD3-5A46-BC7B-9ADBED9E2B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2907985"/>
              <a:ext cx="1600424" cy="1055563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="" xmlns:a16="http://schemas.microsoft.com/office/drawing/2014/main" id="{6EBC656E-E5D1-504C-A637-49941C9A52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6647" y="5890746"/>
              <a:ext cx="1614161" cy="967254"/>
            </a:xfrm>
            <a:prstGeom prst="rect">
              <a:avLst/>
            </a:prstGeom>
          </p:spPr>
        </p:pic>
        <p:pic>
          <p:nvPicPr>
            <p:cNvPr id="7" name="Image 6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" y="1461"/>
              <a:ext cx="1607513" cy="971588"/>
            </a:xfrm>
            <a:prstGeom prst="rect">
              <a:avLst/>
            </a:prstGeom>
          </p:spPr>
        </p:pic>
        <p:pic>
          <p:nvPicPr>
            <p:cNvPr id="8" name="Image 7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958255"/>
              <a:ext cx="1607514" cy="971588"/>
            </a:xfrm>
            <a:prstGeom prst="rect">
              <a:avLst/>
            </a:prstGeom>
          </p:spPr>
        </p:pic>
        <p:pic>
          <p:nvPicPr>
            <p:cNvPr id="9" name="Image 8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" y="1945073"/>
              <a:ext cx="1607513" cy="971588"/>
            </a:xfrm>
            <a:prstGeom prst="rect">
              <a:avLst/>
            </a:prstGeom>
          </p:spPr>
        </p:pic>
        <p:pic>
          <p:nvPicPr>
            <p:cNvPr id="10" name="Image 9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3737" y="4917756"/>
              <a:ext cx="1614161" cy="980728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="" xmlns:a16="http://schemas.microsoft.com/office/drawing/2014/main" id="{8187E7AE-263A-ED47-9729-DAE5514890C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3" y="957056"/>
              <a:ext cx="1607071" cy="9901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18618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2100" y="69850"/>
            <a:ext cx="6819900" cy="6776182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 rot="10800000" flipV="1">
            <a:off x="350982" y="278380"/>
            <a:ext cx="6287562" cy="523220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800" b="1" dirty="0"/>
              <a:t>La zone agricole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="" xmlns:a16="http://schemas.microsoft.com/office/drawing/2014/main" id="{3B87C251-1EE4-6C41-B7BD-D40F0868469E}"/>
              </a:ext>
            </a:extLst>
          </p:cNvPr>
          <p:cNvSpPr txBox="1"/>
          <p:nvPr/>
        </p:nvSpPr>
        <p:spPr>
          <a:xfrm>
            <a:off x="457200" y="1203571"/>
            <a:ext cx="537206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La zone A concerne les espaces agricoles et viticoles à protéger en raison du potentiel agronomique, biologique ou économique des terres agricoles. </a:t>
            </a:r>
          </a:p>
          <a:p>
            <a:endParaRPr lang="fr-FR" b="1" dirty="0"/>
          </a:p>
          <a:p>
            <a:r>
              <a:rPr lang="fr-FR" b="1" dirty="0"/>
              <a:t>Prise en compte 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Occupation du sol : photo satellite, OCS 2020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Les aires AOC (qui s’étendent largement au-delà de l’espace viticole), le foncier agricole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Les secteurs de compensations envisagés pour la construction du collège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Socle viticole du SCOT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FR" dirty="0"/>
              <a:t>Parcelles déclarées à la PAC (RGP 2022) 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585216" y="4905897"/>
            <a:ext cx="4914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La zone A recouvre la plus large partie du territoire communal (+ de 50%). </a:t>
            </a:r>
          </a:p>
        </p:txBody>
      </p:sp>
    </p:spTree>
    <p:extLst>
      <p:ext uri="{BB962C8B-B14F-4D97-AF65-F5344CB8AC3E}">
        <p14:creationId xmlns:p14="http://schemas.microsoft.com/office/powerpoint/2010/main" val="2274579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1085" y="0"/>
            <a:ext cx="6902245" cy="6856617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 rot="10800000" flipV="1">
            <a:off x="120073" y="227580"/>
            <a:ext cx="6518471" cy="52322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800" b="1" dirty="0"/>
              <a:t>Les zones naturelles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7677" y="1721658"/>
            <a:ext cx="4189222" cy="27118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7677" y="1363887"/>
            <a:ext cx="3860038" cy="248938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0419" y="2063818"/>
            <a:ext cx="4093875" cy="500428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3277" y="2561862"/>
            <a:ext cx="4426495" cy="25380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05819" y="2606465"/>
            <a:ext cx="283181" cy="16459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0929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3346882" y="4213216"/>
            <a:ext cx="8256234" cy="523220"/>
          </a:xfrm>
          <a:prstGeom prst="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fr-FR" sz="2800" b="1" dirty="0"/>
              <a:t>Les zones urbaines et à urbaniser</a:t>
            </a:r>
          </a:p>
        </p:txBody>
      </p:sp>
      <p:grpSp>
        <p:nvGrpSpPr>
          <p:cNvPr id="4" name="Groupe 3"/>
          <p:cNvGrpSpPr/>
          <p:nvPr/>
        </p:nvGrpSpPr>
        <p:grpSpPr>
          <a:xfrm>
            <a:off x="-184559" y="1461"/>
            <a:ext cx="1621251" cy="6856539"/>
            <a:chOff x="-13737" y="1461"/>
            <a:chExt cx="1621251" cy="6856539"/>
          </a:xfrm>
        </p:grpSpPr>
        <p:pic>
          <p:nvPicPr>
            <p:cNvPr id="5" name="Image 4">
              <a:extLst>
                <a:ext uri="{FF2B5EF4-FFF2-40B4-BE49-F238E27FC236}">
                  <a16:creationId xmlns="" xmlns:a16="http://schemas.microsoft.com/office/drawing/2014/main" id="{5067325B-EBD3-5A46-BC7B-9ADBED9E2B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2907985"/>
              <a:ext cx="1600424" cy="1055563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="" xmlns:a16="http://schemas.microsoft.com/office/drawing/2014/main" id="{6EBC656E-E5D1-504C-A637-49941C9A52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6647" y="5890746"/>
              <a:ext cx="1614161" cy="967254"/>
            </a:xfrm>
            <a:prstGeom prst="rect">
              <a:avLst/>
            </a:prstGeom>
          </p:spPr>
        </p:pic>
        <p:pic>
          <p:nvPicPr>
            <p:cNvPr id="7" name="Image 6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" y="1461"/>
              <a:ext cx="1607513" cy="971588"/>
            </a:xfrm>
            <a:prstGeom prst="rect">
              <a:avLst/>
            </a:prstGeom>
          </p:spPr>
        </p:pic>
        <p:pic>
          <p:nvPicPr>
            <p:cNvPr id="8" name="Image 7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958255"/>
              <a:ext cx="1607514" cy="971588"/>
            </a:xfrm>
            <a:prstGeom prst="rect">
              <a:avLst/>
            </a:prstGeom>
          </p:spPr>
        </p:pic>
        <p:pic>
          <p:nvPicPr>
            <p:cNvPr id="9" name="Image 8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" y="1945073"/>
              <a:ext cx="1607513" cy="971588"/>
            </a:xfrm>
            <a:prstGeom prst="rect">
              <a:avLst/>
            </a:prstGeom>
          </p:spPr>
        </p:pic>
        <p:pic>
          <p:nvPicPr>
            <p:cNvPr id="10" name="Image 9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3737" y="4917756"/>
              <a:ext cx="1614161" cy="980728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="" xmlns:a16="http://schemas.microsoft.com/office/drawing/2014/main" id="{8187E7AE-263A-ED47-9729-DAE5514890C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3" y="957056"/>
              <a:ext cx="1607071" cy="9901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31060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4410" y="0"/>
            <a:ext cx="6902245" cy="68580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 rot="10800000" flipV="1">
            <a:off x="83125" y="134236"/>
            <a:ext cx="12108874" cy="461665"/>
          </a:xfrm>
          <a:prstGeom prst="rect">
            <a:avLst/>
          </a:prstGeom>
          <a:solidFill>
            <a:schemeClr val="accent2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400" b="1" dirty="0"/>
              <a:t>Les zones urbaines et à urbaniser du PLU à vocation d’habitat, de commerces et de services  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485" y="1624601"/>
            <a:ext cx="3730890" cy="4082246"/>
          </a:xfrm>
          <a:prstGeom prst="rect">
            <a:avLst/>
          </a:prstGeom>
        </p:spPr>
      </p:pic>
      <p:sp>
        <p:nvSpPr>
          <p:cNvPr id="2" name="Flèche droite 1"/>
          <p:cNvSpPr/>
          <p:nvPr/>
        </p:nvSpPr>
        <p:spPr>
          <a:xfrm>
            <a:off x="4596492" y="3771322"/>
            <a:ext cx="590550" cy="4191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="" xmlns:a16="http://schemas.microsoft.com/office/drawing/2014/main" id="{EA39BB3D-8FA8-4540-8E83-1B4111753630}"/>
              </a:ext>
            </a:extLst>
          </p:cNvPr>
          <p:cNvSpPr txBox="1"/>
          <p:nvPr/>
        </p:nvSpPr>
        <p:spPr>
          <a:xfrm>
            <a:off x="1236133" y="5833533"/>
            <a:ext cx="2556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Le PADD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="" xmlns:a16="http://schemas.microsoft.com/office/drawing/2014/main" id="{7496057A-CE24-D042-8DDE-B5AE99806D08}"/>
              </a:ext>
            </a:extLst>
          </p:cNvPr>
          <p:cNvSpPr txBox="1"/>
          <p:nvPr/>
        </p:nvSpPr>
        <p:spPr>
          <a:xfrm>
            <a:off x="9338733" y="6129867"/>
            <a:ext cx="238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Le zonage </a:t>
            </a:r>
          </a:p>
        </p:txBody>
      </p:sp>
    </p:spTree>
    <p:extLst>
      <p:ext uri="{BB962C8B-B14F-4D97-AF65-F5344CB8AC3E}">
        <p14:creationId xmlns:p14="http://schemas.microsoft.com/office/powerpoint/2010/main" val="703145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-13737" y="1461"/>
            <a:ext cx="1621251" cy="6856539"/>
            <a:chOff x="-13737" y="1461"/>
            <a:chExt cx="1621251" cy="6856539"/>
          </a:xfrm>
        </p:grpSpPr>
        <p:pic>
          <p:nvPicPr>
            <p:cNvPr id="3" name="Image 2">
              <a:extLst>
                <a:ext uri="{FF2B5EF4-FFF2-40B4-BE49-F238E27FC236}">
                  <a16:creationId xmlns="" xmlns:a16="http://schemas.microsoft.com/office/drawing/2014/main" id="{5067325B-EBD3-5A46-BC7B-9ADBED9E2B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2907985"/>
              <a:ext cx="1600424" cy="1055563"/>
            </a:xfrm>
            <a:prstGeom prst="rect">
              <a:avLst/>
            </a:prstGeom>
          </p:spPr>
        </p:pic>
        <p:pic>
          <p:nvPicPr>
            <p:cNvPr id="4" name="Image 3">
              <a:extLst>
                <a:ext uri="{FF2B5EF4-FFF2-40B4-BE49-F238E27FC236}">
                  <a16:creationId xmlns="" xmlns:a16="http://schemas.microsoft.com/office/drawing/2014/main" id="{6EBC656E-E5D1-504C-A637-49941C9A52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6647" y="5890746"/>
              <a:ext cx="1614161" cy="967254"/>
            </a:xfrm>
            <a:prstGeom prst="rect">
              <a:avLst/>
            </a:prstGeom>
          </p:spPr>
        </p:pic>
        <p:pic>
          <p:nvPicPr>
            <p:cNvPr id="5" name="Image 4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" y="1461"/>
              <a:ext cx="1607513" cy="971588"/>
            </a:xfrm>
            <a:prstGeom prst="rect">
              <a:avLst/>
            </a:prstGeom>
          </p:spPr>
        </p:pic>
        <p:pic>
          <p:nvPicPr>
            <p:cNvPr id="6" name="Image 5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958255"/>
              <a:ext cx="1607514" cy="971588"/>
            </a:xfrm>
            <a:prstGeom prst="rect">
              <a:avLst/>
            </a:prstGeom>
          </p:spPr>
        </p:pic>
        <p:pic>
          <p:nvPicPr>
            <p:cNvPr id="7" name="Image 6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" y="1945073"/>
              <a:ext cx="1607513" cy="971588"/>
            </a:xfrm>
            <a:prstGeom prst="rect">
              <a:avLst/>
            </a:prstGeom>
          </p:spPr>
        </p:pic>
        <p:pic>
          <p:nvPicPr>
            <p:cNvPr id="8" name="Image 7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3737" y="4917756"/>
              <a:ext cx="1614161" cy="980728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="" xmlns:a16="http://schemas.microsoft.com/office/drawing/2014/main" id="{8187E7AE-263A-ED47-9729-DAE5514890C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3" y="957056"/>
              <a:ext cx="1607071" cy="990184"/>
            </a:xfrm>
            <a:prstGeom prst="rect">
              <a:avLst/>
            </a:prstGeom>
          </p:spPr>
        </p:pic>
      </p:grpSp>
      <p:sp>
        <p:nvSpPr>
          <p:cNvPr id="10" name="ZoneTexte 9">
            <a:extLst>
              <a:ext uri="{FF2B5EF4-FFF2-40B4-BE49-F238E27FC236}">
                <a16:creationId xmlns="" xmlns:a16="http://schemas.microsoft.com/office/drawing/2014/main" id="{2F42C2CE-8E8B-4F46-916E-DED38F62DEE2}"/>
              </a:ext>
            </a:extLst>
          </p:cNvPr>
          <p:cNvSpPr txBox="1"/>
          <p:nvPr/>
        </p:nvSpPr>
        <p:spPr>
          <a:xfrm>
            <a:off x="1874520" y="169628"/>
            <a:ext cx="10001921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fr-FR" sz="2400" b="1" dirty="0">
                <a:solidFill>
                  <a:schemeClr val="bg1"/>
                </a:solidFill>
              </a:rPr>
              <a:t>Mixité sociale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="" xmlns:a16="http://schemas.microsoft.com/office/drawing/2014/main" id="{0BE93470-9094-D84E-AAE6-FD948B8CB3AF}"/>
              </a:ext>
            </a:extLst>
          </p:cNvPr>
          <p:cNvSpPr txBox="1"/>
          <p:nvPr/>
        </p:nvSpPr>
        <p:spPr>
          <a:xfrm>
            <a:off x="2565400" y="1052008"/>
            <a:ext cx="8068733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</a:rPr>
              <a:t>Déclinaison des obligations de mixité sociale au PLU </a:t>
            </a:r>
          </a:p>
          <a:p>
            <a:endParaRPr lang="fr-FR" sz="2000" b="1" dirty="0"/>
          </a:p>
          <a:p>
            <a:pPr marL="342900" indent="-342900">
              <a:buFont typeface="Wingdings" pitchFamily="2" charset="2"/>
              <a:buChar char="§"/>
            </a:pPr>
            <a:r>
              <a:rPr lang="fr-FR" sz="2000" b="1" dirty="0"/>
              <a:t>Sur l’ensemble des zones Urbaines (UA, UB, UC) :</a:t>
            </a:r>
          </a:p>
          <a:p>
            <a:endParaRPr lang="fr-FR" b="1" dirty="0"/>
          </a:p>
          <a:p>
            <a:pPr marL="742950" lvl="1" indent="-285750">
              <a:buFont typeface="Wingdings" pitchFamily="2" charset="2"/>
              <a:buChar char="Ø"/>
            </a:pPr>
            <a:r>
              <a:rPr lang="fr-FR" b="1" dirty="0">
                <a:solidFill>
                  <a:srgbClr val="003399"/>
                </a:solidFill>
              </a:rPr>
              <a:t>Toute opération de 4 logements et plus devra respecter une part de 25 % de logements locatifs sociaux </a:t>
            </a:r>
            <a:r>
              <a:rPr lang="fr-FR" sz="1600" dirty="0"/>
              <a:t>au sens du Code de la Construction et de l’Habitation arrondi au chiffre supérieur. </a:t>
            </a:r>
          </a:p>
          <a:p>
            <a:pPr marL="1200150" lvl="2" indent="-285750">
              <a:buFont typeface="Wingdings" pitchFamily="2" charset="2"/>
              <a:buChar char="Ø"/>
            </a:pPr>
            <a:endParaRPr lang="fr-FR" sz="1600" dirty="0"/>
          </a:p>
          <a:p>
            <a:pPr marL="742950" lvl="1" indent="-285750">
              <a:buFont typeface="Wingdings" pitchFamily="2" charset="2"/>
              <a:buChar char="Ø"/>
            </a:pPr>
            <a:r>
              <a:rPr lang="fr-FR" dirty="0">
                <a:solidFill>
                  <a:srgbClr val="003399"/>
                </a:solidFill>
                <a:sym typeface="Wingdings" panose="05000000000000000000" pitchFamily="2" charset="2"/>
              </a:rPr>
              <a:t> </a:t>
            </a:r>
            <a:r>
              <a:rPr lang="fr-FR" b="1" dirty="0">
                <a:solidFill>
                  <a:srgbClr val="003399"/>
                </a:solidFill>
              </a:rPr>
              <a:t>Toute opération de 10 logements et plus devra respecter une part de 50 % de logements locatifs sociaux </a:t>
            </a:r>
            <a:r>
              <a:rPr lang="fr-FR" sz="1600" dirty="0"/>
              <a:t>au sens du Code de la Construction et de l’Habitation arrondi au chiffre supérieur.</a:t>
            </a:r>
            <a:endParaRPr lang="fr-FR" sz="1600" b="1" dirty="0"/>
          </a:p>
        </p:txBody>
      </p:sp>
      <p:sp>
        <p:nvSpPr>
          <p:cNvPr id="13" name="ZoneTexte 12">
            <a:extLst>
              <a:ext uri="{FF2B5EF4-FFF2-40B4-BE49-F238E27FC236}">
                <a16:creationId xmlns="" xmlns:a16="http://schemas.microsoft.com/office/drawing/2014/main" id="{4A100AE3-0261-404F-A3CA-791914D0C924}"/>
              </a:ext>
            </a:extLst>
          </p:cNvPr>
          <p:cNvSpPr txBox="1"/>
          <p:nvPr/>
        </p:nvSpPr>
        <p:spPr>
          <a:xfrm>
            <a:off x="2565400" y="4529733"/>
            <a:ext cx="74760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fr-FR" sz="2000" b="1" dirty="0"/>
              <a:t>Dans les zones 1AU :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="" xmlns:a16="http://schemas.microsoft.com/office/drawing/2014/main" id="{4B12B990-FE91-2D47-A9E8-37DFD558FDB2}"/>
              </a:ext>
            </a:extLst>
          </p:cNvPr>
          <p:cNvSpPr txBox="1"/>
          <p:nvPr/>
        </p:nvSpPr>
        <p:spPr>
          <a:xfrm>
            <a:off x="3048547" y="5035501"/>
            <a:ext cx="7653866" cy="1238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050" b="1" dirty="0"/>
          </a:p>
          <a:p>
            <a:pPr marL="285750" indent="-285750">
              <a:buFont typeface="Wingdings" pitchFamily="2" charset="2"/>
              <a:buChar char="Ø"/>
            </a:pPr>
            <a:r>
              <a:rPr lang="fr-FR" b="1" dirty="0">
                <a:solidFill>
                  <a:srgbClr val="003399"/>
                </a:solidFill>
                <a:sym typeface="Wingdings" panose="05000000000000000000" pitchFamily="2" charset="2"/>
              </a:rPr>
              <a:t>Objectif de 60% de LLS sur la zone 1AU de </a:t>
            </a:r>
            <a:r>
              <a:rPr lang="fr-FR" b="1" dirty="0" err="1">
                <a:solidFill>
                  <a:srgbClr val="003399"/>
                </a:solidFill>
                <a:sym typeface="Wingdings" panose="05000000000000000000" pitchFamily="2" charset="2"/>
              </a:rPr>
              <a:t>Mérigot</a:t>
            </a:r>
            <a:r>
              <a:rPr lang="fr-FR" b="1" dirty="0">
                <a:solidFill>
                  <a:srgbClr val="003399"/>
                </a:solidFill>
                <a:sym typeface="Wingdings" panose="05000000000000000000" pitchFamily="2" charset="2"/>
              </a:rPr>
              <a:t> = 42 LLS</a:t>
            </a:r>
          </a:p>
          <a:p>
            <a:endParaRPr lang="fr-FR" sz="1000" b="1" dirty="0">
              <a:solidFill>
                <a:srgbClr val="003399"/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fr-FR" b="1" dirty="0">
                <a:solidFill>
                  <a:srgbClr val="003399"/>
                </a:solidFill>
                <a:sym typeface="Wingdings" panose="05000000000000000000" pitchFamily="2" charset="2"/>
              </a:rPr>
              <a:t>Objectif de 70% de LLS sur la zone 1AU du Clos des Vignes = 63 LLS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12753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2929467" y="4191000"/>
            <a:ext cx="8673649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fr-FR" sz="2400" b="1" dirty="0"/>
              <a:t>Les orientations d’aménagement dans les zones U ou 1AU</a:t>
            </a:r>
          </a:p>
        </p:txBody>
      </p:sp>
      <p:grpSp>
        <p:nvGrpSpPr>
          <p:cNvPr id="4" name="Groupe 3"/>
          <p:cNvGrpSpPr/>
          <p:nvPr/>
        </p:nvGrpSpPr>
        <p:grpSpPr>
          <a:xfrm>
            <a:off x="-184559" y="1461"/>
            <a:ext cx="1621251" cy="6856539"/>
            <a:chOff x="-13737" y="1461"/>
            <a:chExt cx="1621251" cy="6856539"/>
          </a:xfrm>
        </p:grpSpPr>
        <p:pic>
          <p:nvPicPr>
            <p:cNvPr id="5" name="Image 4">
              <a:extLst>
                <a:ext uri="{FF2B5EF4-FFF2-40B4-BE49-F238E27FC236}">
                  <a16:creationId xmlns="" xmlns:a16="http://schemas.microsoft.com/office/drawing/2014/main" id="{5067325B-EBD3-5A46-BC7B-9ADBED9E2B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2907985"/>
              <a:ext cx="1600424" cy="1055563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="" xmlns:a16="http://schemas.microsoft.com/office/drawing/2014/main" id="{6EBC656E-E5D1-504C-A637-49941C9A52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6647" y="5890746"/>
              <a:ext cx="1614161" cy="967254"/>
            </a:xfrm>
            <a:prstGeom prst="rect">
              <a:avLst/>
            </a:prstGeom>
          </p:spPr>
        </p:pic>
        <p:pic>
          <p:nvPicPr>
            <p:cNvPr id="7" name="Image 6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" y="1461"/>
              <a:ext cx="1607513" cy="971588"/>
            </a:xfrm>
            <a:prstGeom prst="rect">
              <a:avLst/>
            </a:prstGeom>
          </p:spPr>
        </p:pic>
        <p:pic>
          <p:nvPicPr>
            <p:cNvPr id="8" name="Image 7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958255"/>
              <a:ext cx="1607514" cy="971588"/>
            </a:xfrm>
            <a:prstGeom prst="rect">
              <a:avLst/>
            </a:prstGeom>
          </p:spPr>
        </p:pic>
        <p:pic>
          <p:nvPicPr>
            <p:cNvPr id="9" name="Image 8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" y="1945073"/>
              <a:ext cx="1607513" cy="971588"/>
            </a:xfrm>
            <a:prstGeom prst="rect">
              <a:avLst/>
            </a:prstGeom>
          </p:spPr>
        </p:pic>
        <p:pic>
          <p:nvPicPr>
            <p:cNvPr id="10" name="Image 9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3737" y="4917756"/>
              <a:ext cx="1614161" cy="980728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="" xmlns:a16="http://schemas.microsoft.com/office/drawing/2014/main" id="{8187E7AE-263A-ED47-9729-DAE5514890C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3" y="957056"/>
              <a:ext cx="1607071" cy="9901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56362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èche vers le bas 2"/>
          <p:cNvSpPr/>
          <p:nvPr/>
        </p:nvSpPr>
        <p:spPr>
          <a:xfrm>
            <a:off x="5461628" y="1682496"/>
            <a:ext cx="2932176" cy="4918880"/>
          </a:xfrm>
          <a:prstGeom prst="downArrow">
            <a:avLst/>
          </a:prstGeom>
          <a:solidFill>
            <a:srgbClr val="4F81BD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3956472" y="1944117"/>
            <a:ext cx="5943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003399"/>
                </a:solidFill>
              </a:rPr>
              <a:t>Le cadre législatif : Lois Grenelle I et II (2010), ALUR et LAAF (2014), loi de modernisation du PLU (2016), loi ELAN (2018), loi Climat Résilience (2021), … 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4490952" y="3470131"/>
            <a:ext cx="487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/>
              <a:t>Des documents de planification</a:t>
            </a:r>
          </a:p>
          <a:p>
            <a:pPr algn="ctr"/>
            <a:r>
              <a:rPr lang="fr-FR" sz="2000" b="1" dirty="0"/>
              <a:t>et documents sectoriels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2909646" y="4220989"/>
            <a:ext cx="80394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SRADDET </a:t>
            </a:r>
            <a:r>
              <a:rPr lang="fr-FR" sz="2000" b="1" dirty="0"/>
              <a:t>– SCOT </a:t>
            </a:r>
            <a:r>
              <a:rPr lang="fr-FR" sz="2000" dirty="0"/>
              <a:t>– PCAET – </a:t>
            </a:r>
            <a:r>
              <a:rPr lang="fr-FR" dirty="0"/>
              <a:t>SDAGE et SAGE - Trame Verte et Bleue Régionale </a:t>
            </a:r>
            <a:r>
              <a:rPr lang="fr-FR" b="1" dirty="0"/>
              <a:t>- Zones humides </a:t>
            </a:r>
          </a:p>
          <a:p>
            <a:pPr algn="ctr"/>
            <a:r>
              <a:rPr lang="fr-FR" sz="1600" dirty="0"/>
              <a:t>Schéma d’aménagement numérique - Plan déchets - Charte de paysage …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5148727" y="5651956"/>
            <a:ext cx="3685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C00000"/>
                </a:solidFill>
              </a:rPr>
              <a:t>PLAN LOCAL D’URBANISME</a:t>
            </a:r>
          </a:p>
        </p:txBody>
      </p:sp>
      <p:sp>
        <p:nvSpPr>
          <p:cNvPr id="13" name="Ellipse 12"/>
          <p:cNvSpPr/>
          <p:nvPr/>
        </p:nvSpPr>
        <p:spPr>
          <a:xfrm>
            <a:off x="1846448" y="1365746"/>
            <a:ext cx="10163649" cy="4838418"/>
          </a:xfrm>
          <a:prstGeom prst="ellipse">
            <a:avLst/>
          </a:prstGeom>
          <a:noFill/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/>
          <p:cNvSpPr>
            <a:spLocks noChangeAspect="1"/>
          </p:cNvSpPr>
          <p:nvPr/>
        </p:nvSpPr>
        <p:spPr>
          <a:xfrm>
            <a:off x="2562505" y="3221878"/>
            <a:ext cx="8857488" cy="2952328"/>
          </a:xfrm>
          <a:prstGeom prst="ellipse">
            <a:avLst/>
          </a:prstGeom>
          <a:noFill/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      </a:t>
            </a:r>
          </a:p>
        </p:txBody>
      </p:sp>
      <p:sp>
        <p:nvSpPr>
          <p:cNvPr id="15" name="Ellipse 14"/>
          <p:cNvSpPr/>
          <p:nvPr/>
        </p:nvSpPr>
        <p:spPr>
          <a:xfrm>
            <a:off x="4436755" y="5326132"/>
            <a:ext cx="4994783" cy="878032"/>
          </a:xfrm>
          <a:prstGeom prst="ellipse">
            <a:avLst/>
          </a:prstGeom>
          <a:noFill/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A80F4-E16F-4DDB-9ADA-F0F8058E2C4C}" type="slidenum">
              <a:rPr lang="fr-FR" smtClean="0"/>
              <a:pPr/>
              <a:t>2</a:t>
            </a:fld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="" xmlns:a16="http://schemas.microsoft.com/office/drawing/2014/main" id="{1B475EDE-0419-E542-ADE6-7E0E8F39FB9B}"/>
              </a:ext>
            </a:extLst>
          </p:cNvPr>
          <p:cNvSpPr txBox="1"/>
          <p:nvPr/>
        </p:nvSpPr>
        <p:spPr>
          <a:xfrm>
            <a:off x="1919536" y="260648"/>
            <a:ext cx="10091442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003399"/>
                </a:solidFill>
                <a:latin typeface="Century Gothic" panose="020B0502020202020204" pitchFamily="34" charset="0"/>
              </a:rPr>
              <a:t>La prise en compte des documents supra-communaux et du cadre législatif (fortes évolutions du Code de l’urbanisme) </a:t>
            </a:r>
            <a:endParaRPr lang="fr-FR" sz="2000" dirty="0"/>
          </a:p>
        </p:txBody>
      </p:sp>
      <p:grpSp>
        <p:nvGrpSpPr>
          <p:cNvPr id="23" name="Groupe 22"/>
          <p:cNvGrpSpPr/>
          <p:nvPr/>
        </p:nvGrpSpPr>
        <p:grpSpPr>
          <a:xfrm>
            <a:off x="-13737" y="1461"/>
            <a:ext cx="1621251" cy="6856539"/>
            <a:chOff x="-13737" y="1461"/>
            <a:chExt cx="1621251" cy="6856539"/>
          </a:xfrm>
        </p:grpSpPr>
        <p:pic>
          <p:nvPicPr>
            <p:cNvPr id="24" name="Image 23">
              <a:extLst>
                <a:ext uri="{FF2B5EF4-FFF2-40B4-BE49-F238E27FC236}">
                  <a16:creationId xmlns="" xmlns:a16="http://schemas.microsoft.com/office/drawing/2014/main" id="{5067325B-EBD3-5A46-BC7B-9ADBED9E2B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2907985"/>
              <a:ext cx="1600424" cy="1055563"/>
            </a:xfrm>
            <a:prstGeom prst="rect">
              <a:avLst/>
            </a:prstGeom>
          </p:spPr>
        </p:pic>
        <p:pic>
          <p:nvPicPr>
            <p:cNvPr id="25" name="Image 24">
              <a:extLst>
                <a:ext uri="{FF2B5EF4-FFF2-40B4-BE49-F238E27FC236}">
                  <a16:creationId xmlns="" xmlns:a16="http://schemas.microsoft.com/office/drawing/2014/main" id="{6EBC656E-E5D1-504C-A637-49941C9A52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6647" y="5890746"/>
              <a:ext cx="1614161" cy="967254"/>
            </a:xfrm>
            <a:prstGeom prst="rect">
              <a:avLst/>
            </a:prstGeom>
          </p:spPr>
        </p:pic>
        <p:pic>
          <p:nvPicPr>
            <p:cNvPr id="26" name="Image 25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" y="1461"/>
              <a:ext cx="1607513" cy="971588"/>
            </a:xfrm>
            <a:prstGeom prst="rect">
              <a:avLst/>
            </a:prstGeom>
          </p:spPr>
        </p:pic>
        <p:pic>
          <p:nvPicPr>
            <p:cNvPr id="27" name="Image 26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958255"/>
              <a:ext cx="1607514" cy="971588"/>
            </a:xfrm>
            <a:prstGeom prst="rect">
              <a:avLst/>
            </a:prstGeom>
          </p:spPr>
        </p:pic>
        <p:pic>
          <p:nvPicPr>
            <p:cNvPr id="28" name="Image 27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" y="1945073"/>
              <a:ext cx="1607513" cy="971588"/>
            </a:xfrm>
            <a:prstGeom prst="rect">
              <a:avLst/>
            </a:prstGeom>
          </p:spPr>
        </p:pic>
        <p:pic>
          <p:nvPicPr>
            <p:cNvPr id="29" name="Image 28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3737" y="4917756"/>
              <a:ext cx="1614161" cy="980728"/>
            </a:xfrm>
            <a:prstGeom prst="rect">
              <a:avLst/>
            </a:prstGeom>
          </p:spPr>
        </p:pic>
        <p:pic>
          <p:nvPicPr>
            <p:cNvPr id="30" name="Image 29">
              <a:extLst>
                <a:ext uri="{FF2B5EF4-FFF2-40B4-BE49-F238E27FC236}">
                  <a16:creationId xmlns="" xmlns:a16="http://schemas.microsoft.com/office/drawing/2014/main" id="{8187E7AE-263A-ED47-9729-DAE5514890C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3" y="957056"/>
              <a:ext cx="1607071" cy="9901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16347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="" xmlns:a16="http://schemas.microsoft.com/office/drawing/2014/main" id="{7B562A5B-F022-F041-B4B8-339DC577F413}"/>
              </a:ext>
            </a:extLst>
          </p:cNvPr>
          <p:cNvSpPr txBox="1"/>
          <p:nvPr/>
        </p:nvSpPr>
        <p:spPr>
          <a:xfrm>
            <a:off x="106313" y="212651"/>
            <a:ext cx="6769394" cy="400110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Les OAP des zones U ou 1AU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="" xmlns:a16="http://schemas.microsoft.com/office/drawing/2014/main" id="{D75AEB25-A346-8C4B-95A3-93B29C444ADF}"/>
              </a:ext>
            </a:extLst>
          </p:cNvPr>
          <p:cNvSpPr txBox="1"/>
          <p:nvPr/>
        </p:nvSpPr>
        <p:spPr>
          <a:xfrm>
            <a:off x="7895519" y="297792"/>
            <a:ext cx="41998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Des parcelles de zones U d’une certaine dimension font l’objet d’une OAP.</a:t>
            </a:r>
          </a:p>
        </p:txBody>
      </p:sp>
      <p:pic>
        <p:nvPicPr>
          <p:cNvPr id="6" name="Image 5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7755" y="1949133"/>
            <a:ext cx="5782657" cy="408768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Image 6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059" y="1949132"/>
            <a:ext cx="5751502" cy="408768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07822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304" y="1496894"/>
            <a:ext cx="5796042" cy="41840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Image 5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3265" y="1496894"/>
            <a:ext cx="5917857" cy="41840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ZoneTexte 7">
            <a:extLst>
              <a:ext uri="{FF2B5EF4-FFF2-40B4-BE49-F238E27FC236}">
                <a16:creationId xmlns="" xmlns:a16="http://schemas.microsoft.com/office/drawing/2014/main" id="{7B562A5B-F022-F041-B4B8-339DC577F413}"/>
              </a:ext>
            </a:extLst>
          </p:cNvPr>
          <p:cNvSpPr txBox="1"/>
          <p:nvPr/>
        </p:nvSpPr>
        <p:spPr>
          <a:xfrm>
            <a:off x="106313" y="212651"/>
            <a:ext cx="6769394" cy="400110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Les OAP des zones U ou 1AU</a:t>
            </a:r>
          </a:p>
        </p:txBody>
      </p:sp>
    </p:spTree>
    <p:extLst>
      <p:ext uri="{BB962C8B-B14F-4D97-AF65-F5344CB8AC3E}">
        <p14:creationId xmlns:p14="http://schemas.microsoft.com/office/powerpoint/2010/main" val="264513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A80F4-E16F-4DDB-9ADA-F0F8058E2C4C}" type="slidenum">
              <a:rPr lang="fr-FR" smtClean="0"/>
              <a:pPr/>
              <a:t>22</a:t>
            </a:fld>
            <a:endParaRPr lang="fr-FR"/>
          </a:p>
        </p:txBody>
      </p:sp>
      <p:pic>
        <p:nvPicPr>
          <p:cNvPr id="6" name="Image 5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210" y="1775533"/>
            <a:ext cx="5838972" cy="416979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Image 6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6437" y="1775533"/>
            <a:ext cx="5898105" cy="416979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ZoneTexte 8">
            <a:extLst>
              <a:ext uri="{FF2B5EF4-FFF2-40B4-BE49-F238E27FC236}">
                <a16:creationId xmlns="" xmlns:a16="http://schemas.microsoft.com/office/drawing/2014/main" id="{7B562A5B-F022-F041-B4B8-339DC577F413}"/>
              </a:ext>
            </a:extLst>
          </p:cNvPr>
          <p:cNvSpPr txBox="1"/>
          <p:nvPr/>
        </p:nvSpPr>
        <p:spPr>
          <a:xfrm>
            <a:off x="106313" y="212651"/>
            <a:ext cx="6769394" cy="400110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Les OAP des zones U ou 1AU</a:t>
            </a:r>
          </a:p>
        </p:txBody>
      </p:sp>
    </p:spTree>
    <p:extLst>
      <p:ext uri="{BB962C8B-B14F-4D97-AF65-F5344CB8AC3E}">
        <p14:creationId xmlns:p14="http://schemas.microsoft.com/office/powerpoint/2010/main" val="2061127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A80F4-E16F-4DDB-9ADA-F0F8058E2C4C}" type="slidenum">
              <a:rPr lang="fr-FR" smtClean="0"/>
              <a:pPr/>
              <a:t>23</a:t>
            </a:fld>
            <a:endParaRPr lang="fr-FR"/>
          </a:p>
        </p:txBody>
      </p:sp>
      <p:pic>
        <p:nvPicPr>
          <p:cNvPr id="7" name="Image 6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463" y="1686757"/>
            <a:ext cx="5694922" cy="385908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Image 7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4093" y="1686757"/>
            <a:ext cx="5458601" cy="385908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ZoneTexte 8">
            <a:extLst>
              <a:ext uri="{FF2B5EF4-FFF2-40B4-BE49-F238E27FC236}">
                <a16:creationId xmlns="" xmlns:a16="http://schemas.microsoft.com/office/drawing/2014/main" id="{7B562A5B-F022-F041-B4B8-339DC577F413}"/>
              </a:ext>
            </a:extLst>
          </p:cNvPr>
          <p:cNvSpPr txBox="1"/>
          <p:nvPr/>
        </p:nvSpPr>
        <p:spPr>
          <a:xfrm>
            <a:off x="106313" y="212651"/>
            <a:ext cx="6769394" cy="400110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Les OAP des zones U ou 1AU</a:t>
            </a:r>
          </a:p>
        </p:txBody>
      </p:sp>
    </p:spTree>
    <p:extLst>
      <p:ext uri="{BB962C8B-B14F-4D97-AF65-F5344CB8AC3E}">
        <p14:creationId xmlns:p14="http://schemas.microsoft.com/office/powerpoint/2010/main" val="350610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="" xmlns:a16="http://schemas.microsoft.com/office/drawing/2014/main" id="{8D37253C-1C04-8143-AAB7-21B746918C3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0564" y="580513"/>
            <a:ext cx="5760000" cy="5723077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 rot="10800000" flipV="1">
            <a:off x="83125" y="149625"/>
            <a:ext cx="12108874" cy="430887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200" b="1" dirty="0"/>
              <a:t>Les zones urbaines et à urbaniser du PLU à vocation économique</a:t>
            </a:r>
          </a:p>
        </p:txBody>
      </p:sp>
      <p:sp>
        <p:nvSpPr>
          <p:cNvPr id="2" name="Flèche droite 1"/>
          <p:cNvSpPr/>
          <p:nvPr/>
        </p:nvSpPr>
        <p:spPr>
          <a:xfrm>
            <a:off x="5804606" y="3771323"/>
            <a:ext cx="590550" cy="4191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="" xmlns:a16="http://schemas.microsoft.com/office/drawing/2014/main" id="{B2EF2FF2-845D-FF47-98F6-3704F08423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5911" y="993667"/>
            <a:ext cx="4680000" cy="5192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838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38256" y="1926454"/>
            <a:ext cx="5089455" cy="3916156"/>
          </a:xfrm>
          <a:prstGeom prst="rect">
            <a:avLst/>
          </a:prstGeom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Image 9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712" y="2015231"/>
            <a:ext cx="6045389" cy="382737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ZoneTexte 10"/>
          <p:cNvSpPr txBox="1"/>
          <p:nvPr/>
        </p:nvSpPr>
        <p:spPr>
          <a:xfrm rot="10800000" flipV="1">
            <a:off x="313944" y="460344"/>
            <a:ext cx="7826879" cy="430887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200" b="1" dirty="0" smtClean="0"/>
              <a:t>L’OAP de la zone 1AUy</a:t>
            </a:r>
            <a:endParaRPr lang="fr-FR" sz="2200" b="1" dirty="0"/>
          </a:p>
        </p:txBody>
      </p:sp>
    </p:spTree>
    <p:extLst>
      <p:ext uri="{BB962C8B-B14F-4D97-AF65-F5344CB8AC3E}">
        <p14:creationId xmlns:p14="http://schemas.microsoft.com/office/powerpoint/2010/main" val="2659447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136342" y="1393794"/>
            <a:ext cx="9650027" cy="4878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/>
            <a:r>
              <a:rPr lang="fr-FR" dirty="0" smtClean="0"/>
              <a:t>En </a:t>
            </a:r>
            <a:r>
              <a:rPr lang="fr-FR" dirty="0"/>
              <a:t>lieu et place des 13 articles qui composaient le règlement</a:t>
            </a:r>
            <a:r>
              <a:rPr lang="fr-FR" b="1" dirty="0"/>
              <a:t>, la nouvelle structure se compose en 3 chapitres :</a:t>
            </a:r>
          </a:p>
          <a:p>
            <a:pPr marL="266700"/>
            <a:r>
              <a:rPr lang="fr-FR" dirty="0"/>
              <a:t>1) Affectation des sols et destination des constructions </a:t>
            </a:r>
          </a:p>
          <a:p>
            <a:pPr marL="266700"/>
            <a:r>
              <a:rPr lang="fr-FR" dirty="0"/>
              <a:t>2) Qualité urbaine, architecturale, environnementale et paysagère</a:t>
            </a:r>
          </a:p>
          <a:p>
            <a:pPr marL="266700"/>
            <a:r>
              <a:rPr lang="fr-FR" dirty="0"/>
              <a:t>3) Equipements, réseaux et emplacements </a:t>
            </a:r>
            <a:r>
              <a:rPr lang="fr-FR" dirty="0" smtClean="0"/>
              <a:t>réservés</a:t>
            </a:r>
          </a:p>
          <a:p>
            <a:pPr marL="266700"/>
            <a:endParaRPr lang="fr-FR" dirty="0"/>
          </a:p>
          <a:p>
            <a:pPr marL="266700"/>
            <a:r>
              <a:rPr lang="fr-FR" sz="1600" i="1" dirty="0" smtClean="0"/>
              <a:t>La nouvelle </a:t>
            </a:r>
            <a:r>
              <a:rPr lang="fr-FR" sz="1600" i="1" dirty="0"/>
              <a:t>nomenclature pour les destinations et les sous-destinations a aussi été intégrée</a:t>
            </a:r>
            <a:r>
              <a:rPr lang="fr-FR" sz="1600" i="1" dirty="0" smtClean="0"/>
              <a:t>.</a:t>
            </a:r>
          </a:p>
          <a:p>
            <a:endParaRPr lang="fr-FR" dirty="0"/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fr-FR" dirty="0"/>
              <a:t>Concernant les zones urbaines, </a:t>
            </a:r>
            <a:r>
              <a:rPr lang="fr-FR" b="1" dirty="0"/>
              <a:t>la zone UD a été supprimée </a:t>
            </a:r>
            <a:r>
              <a:rPr lang="fr-FR" dirty="0"/>
              <a:t>(au profit d’une zone UC élargie), elle ne répondait plus aux objectifs de densification</a:t>
            </a:r>
            <a:r>
              <a:rPr lang="fr-FR" dirty="0" smtClean="0"/>
              <a:t>.</a:t>
            </a:r>
            <a:endParaRPr lang="fr-FR" dirty="0"/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fr-FR" dirty="0"/>
              <a:t>Réponse au fort besoin en logement social, avec introduction en zone urbaine de </a:t>
            </a:r>
            <a:r>
              <a:rPr lang="fr-FR" b="1" dirty="0"/>
              <a:t>dispositifs en faveur de la mixité sociale et en zone 1AU d’une part de logements locatifs sociaux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fr-FR" b="1" dirty="0"/>
              <a:t>Des règles différenciées ont été introduites au sein des zones économiques </a:t>
            </a:r>
            <a:r>
              <a:rPr lang="fr-FR" dirty="0"/>
              <a:t>UY pour mieux prendre en compte leur spécificité (pôle commercial du secteur </a:t>
            </a:r>
            <a:r>
              <a:rPr lang="fr-FR" dirty="0" err="1"/>
              <a:t>UYc</a:t>
            </a:r>
            <a:r>
              <a:rPr lang="fr-FR" dirty="0"/>
              <a:t> ou vocation spécifique d’activité pour le secteur </a:t>
            </a:r>
            <a:r>
              <a:rPr lang="fr-FR" dirty="0" err="1"/>
              <a:t>UYs</a:t>
            </a:r>
            <a:r>
              <a:rPr lang="fr-FR" dirty="0"/>
              <a:t>).</a:t>
            </a:r>
          </a:p>
          <a:p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514905" y="470517"/>
            <a:ext cx="9721049" cy="4001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000" b="1" dirty="0" smtClean="0"/>
              <a:t>Les principales évolutions par rapport au PLU actuel</a:t>
            </a:r>
            <a:endParaRPr lang="fr-FR" sz="2000" b="1" dirty="0"/>
          </a:p>
        </p:txBody>
      </p:sp>
    </p:spTree>
    <p:extLst>
      <p:ext uri="{BB962C8B-B14F-4D97-AF65-F5344CB8AC3E}">
        <p14:creationId xmlns:p14="http://schemas.microsoft.com/office/powerpoint/2010/main" val="3041886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976545" y="1393793"/>
            <a:ext cx="9854214" cy="4334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fr-FR" dirty="0"/>
              <a:t>La rédaction du </a:t>
            </a:r>
            <a:r>
              <a:rPr lang="fr-FR" b="1" dirty="0"/>
              <a:t>règlement intègre </a:t>
            </a:r>
            <a:r>
              <a:rPr lang="fr-FR" b="1" dirty="0" smtClean="0"/>
              <a:t>les </a:t>
            </a:r>
            <a:r>
              <a:rPr lang="fr-FR" b="1" dirty="0"/>
              <a:t>préoccupations liées au développement durable </a:t>
            </a:r>
            <a:r>
              <a:rPr lang="fr-FR" dirty="0"/>
              <a:t>(favoriser les énergies nouvelles dans l’habitat, les techniques alternatives pour des aménagements « durables »).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fr-FR" dirty="0"/>
              <a:t>Afin de répondre à la problématique d’imperméabilisation des sols, </a:t>
            </a:r>
            <a:r>
              <a:rPr lang="fr-FR" b="1" dirty="0"/>
              <a:t>une règle sur des surfaces minimum de pleine de terre a été intégrée </a:t>
            </a:r>
            <a:r>
              <a:rPr lang="fr-FR" dirty="0"/>
              <a:t>aux zones U et 1AU.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fr-FR" dirty="0"/>
              <a:t>De même des règles renforcées ont été fixées en zones U et 1AU concernant les aires de stationnement d‘une certaine dimension (gestion des eaux pluviales, ombrières).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fr-FR" dirty="0"/>
              <a:t>En réponse aux enjeux concernant les interfaces avec les espaces agricoles ou naturels, </a:t>
            </a:r>
            <a:r>
              <a:rPr lang="fr-FR" b="1" dirty="0"/>
              <a:t>des règles de recul par rapport à la vigne </a:t>
            </a:r>
            <a:r>
              <a:rPr lang="fr-FR" dirty="0"/>
              <a:t>(lorsqu’une parcelle constructible jouxte une parcelle plantée en vigne) </a:t>
            </a:r>
            <a:r>
              <a:rPr lang="fr-FR" b="1" dirty="0"/>
              <a:t>ou aux ruisseaux </a:t>
            </a:r>
            <a:r>
              <a:rPr lang="fr-FR" dirty="0"/>
              <a:t>(bande de recul adaptée portée au plan de zonage pour les fossés ou cours d’eau concernés) ont été précisées.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fr-FR" b="1" dirty="0"/>
              <a:t>Une zone naturelle de stricte protection </a:t>
            </a:r>
            <a:r>
              <a:rPr lang="fr-FR" b="1" dirty="0" err="1"/>
              <a:t>Np</a:t>
            </a:r>
            <a:r>
              <a:rPr lang="fr-FR" b="1" dirty="0"/>
              <a:t> a par ailleurs été créée </a:t>
            </a:r>
            <a:r>
              <a:rPr lang="fr-FR" dirty="0"/>
              <a:t>pour une meilleure protection des zones sensibles (trame bleue du SCOT, zones humides).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514905" y="470517"/>
            <a:ext cx="9721049" cy="4001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000" b="1" dirty="0" smtClean="0"/>
              <a:t>Les principales évolutions par rapport au PLU actuel</a:t>
            </a:r>
            <a:endParaRPr lang="fr-FR" sz="2000" b="1" dirty="0"/>
          </a:p>
        </p:txBody>
      </p:sp>
    </p:spTree>
    <p:extLst>
      <p:ext uri="{BB962C8B-B14F-4D97-AF65-F5344CB8AC3E}">
        <p14:creationId xmlns:p14="http://schemas.microsoft.com/office/powerpoint/2010/main" val="3518261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248" y="1027359"/>
            <a:ext cx="10700735" cy="5266909"/>
          </a:xfrm>
          <a:prstGeom prst="rect">
            <a:avLst/>
          </a:prstGeom>
        </p:spPr>
      </p:pic>
      <p:sp>
        <p:nvSpPr>
          <p:cNvPr id="8" name="Zone de texte 32"/>
          <p:cNvSpPr txBox="1"/>
          <p:nvPr/>
        </p:nvSpPr>
        <p:spPr>
          <a:xfrm>
            <a:off x="5636359" y="1198485"/>
            <a:ext cx="5730216" cy="985422"/>
          </a:xfrm>
          <a:prstGeom prst="rect">
            <a:avLst/>
          </a:prstGeom>
          <a:solidFill>
            <a:schemeClr val="lt1"/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fr-FR" sz="2000" b="1" dirty="0">
                <a:solidFill>
                  <a:srgbClr val="548DD4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Les prescriptions graphiques se superposant au zonage</a:t>
            </a:r>
            <a:endParaRPr lang="fr-FR" sz="12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6724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66746" y="266980"/>
            <a:ext cx="6119495" cy="6377305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 rot="10800000" flipV="1">
            <a:off x="572220" y="405878"/>
            <a:ext cx="6066324" cy="46166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400" b="1" dirty="0"/>
              <a:t>Le zonage du PLU</a:t>
            </a:r>
          </a:p>
        </p:txBody>
      </p:sp>
      <p:pic>
        <p:nvPicPr>
          <p:cNvPr id="6" name="Imag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1735" y="483795"/>
            <a:ext cx="3568440" cy="57749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3992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460" b="3163"/>
          <a:stretch/>
        </p:blipFill>
        <p:spPr bwMode="auto">
          <a:xfrm>
            <a:off x="4136995" y="837978"/>
            <a:ext cx="5078026" cy="221418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1917576" y="381127"/>
            <a:ext cx="9339309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000" b="1" dirty="0" smtClean="0"/>
              <a:t>La </a:t>
            </a:r>
            <a:r>
              <a:rPr lang="fr-FR" sz="2000" b="1" dirty="0"/>
              <a:t>compatibilité du PLU avec les documents de rang </a:t>
            </a:r>
            <a:r>
              <a:rPr lang="fr-FR" sz="2000" b="1" dirty="0" smtClean="0"/>
              <a:t>supérieur</a:t>
            </a:r>
            <a:endParaRPr lang="fr-FR" sz="2000" b="1" dirty="0"/>
          </a:p>
        </p:txBody>
      </p:sp>
      <p:sp>
        <p:nvSpPr>
          <p:cNvPr id="6" name="ZoneTexte 5"/>
          <p:cNvSpPr txBox="1"/>
          <p:nvPr/>
        </p:nvSpPr>
        <p:spPr>
          <a:xfrm>
            <a:off x="1855433" y="3314711"/>
            <a:ext cx="9401452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000" b="1" dirty="0" smtClean="0"/>
              <a:t>La réalisation d’une évaluation environnementale</a:t>
            </a:r>
            <a:endParaRPr lang="fr-FR" sz="2000" b="1" dirty="0"/>
          </a:p>
        </p:txBody>
      </p:sp>
      <p:pic>
        <p:nvPicPr>
          <p:cNvPr id="7" name="Image 6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504252" y="3881932"/>
            <a:ext cx="6165955" cy="2855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e 7"/>
          <p:cNvGrpSpPr/>
          <p:nvPr/>
        </p:nvGrpSpPr>
        <p:grpSpPr>
          <a:xfrm>
            <a:off x="-13737" y="1461"/>
            <a:ext cx="1621251" cy="6856539"/>
            <a:chOff x="-13737" y="1461"/>
            <a:chExt cx="1621251" cy="6856539"/>
          </a:xfrm>
        </p:grpSpPr>
        <p:pic>
          <p:nvPicPr>
            <p:cNvPr id="9" name="Image 8">
              <a:extLst>
                <a:ext uri="{FF2B5EF4-FFF2-40B4-BE49-F238E27FC236}">
                  <a16:creationId xmlns="" xmlns:a16="http://schemas.microsoft.com/office/drawing/2014/main" id="{5067325B-EBD3-5A46-BC7B-9ADBED9E2B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2907985"/>
              <a:ext cx="1600424" cy="1055563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="" xmlns:a16="http://schemas.microsoft.com/office/drawing/2014/main" id="{6EBC656E-E5D1-504C-A637-49941C9A52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6647" y="5890746"/>
              <a:ext cx="1614161" cy="967254"/>
            </a:xfrm>
            <a:prstGeom prst="rect">
              <a:avLst/>
            </a:prstGeom>
          </p:spPr>
        </p:pic>
        <p:pic>
          <p:nvPicPr>
            <p:cNvPr id="11" name="Image 10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" y="1461"/>
              <a:ext cx="1607513" cy="971588"/>
            </a:xfrm>
            <a:prstGeom prst="rect">
              <a:avLst/>
            </a:prstGeom>
          </p:spPr>
        </p:pic>
        <p:pic>
          <p:nvPicPr>
            <p:cNvPr id="12" name="Image 11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958255"/>
              <a:ext cx="1607514" cy="971588"/>
            </a:xfrm>
            <a:prstGeom prst="rect">
              <a:avLst/>
            </a:prstGeom>
          </p:spPr>
        </p:pic>
        <p:pic>
          <p:nvPicPr>
            <p:cNvPr id="13" name="Image 12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" y="1945073"/>
              <a:ext cx="1607513" cy="971588"/>
            </a:xfrm>
            <a:prstGeom prst="rect">
              <a:avLst/>
            </a:prstGeom>
          </p:spPr>
        </p:pic>
        <p:pic>
          <p:nvPicPr>
            <p:cNvPr id="14" name="Image 13"/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3737" y="4917756"/>
              <a:ext cx="1614161" cy="980728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="" xmlns:a16="http://schemas.microsoft.com/office/drawing/2014/main" id="{8187E7AE-263A-ED47-9729-DAE5514890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3" y="957056"/>
              <a:ext cx="1607071" cy="9901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86444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21429" y="1063123"/>
            <a:ext cx="5856420" cy="54505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 4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89992" y="4847208"/>
            <a:ext cx="4399177" cy="7496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7189992" y="852515"/>
            <a:ext cx="406597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Le projet de PLU correspond à un potentiel disponible à la construction de 22,7 ha, ramené à 18,6 ha si l’on prend </a:t>
            </a:r>
            <a:r>
              <a:rPr lang="fr-FR" dirty="0"/>
              <a:t>en compte la rétention foncière (sur certains types de parcelles) et la part de VRD/ espaces publics dans les zones 1AU.</a:t>
            </a:r>
          </a:p>
          <a:p>
            <a:endParaRPr lang="fr-FR" dirty="0"/>
          </a:p>
        </p:txBody>
      </p:sp>
      <p:pic>
        <p:nvPicPr>
          <p:cNvPr id="7" name="Image 6"/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206"/>
          <a:stretch/>
        </p:blipFill>
        <p:spPr bwMode="auto">
          <a:xfrm>
            <a:off x="7189992" y="2798431"/>
            <a:ext cx="4304030" cy="15005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408373" y="209047"/>
            <a:ext cx="9401452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lvl="4"/>
            <a:r>
              <a:rPr lang="fr-FR" sz="2000" b="1" dirty="0"/>
              <a:t>Le potentiel foncier au projet de </a:t>
            </a:r>
            <a:r>
              <a:rPr lang="fr-FR" sz="2000" b="1" dirty="0" smtClean="0"/>
              <a:t>PLU et les </a:t>
            </a:r>
            <a:r>
              <a:rPr lang="fr-FR" sz="2000" b="1" dirty="0"/>
              <a:t>capacités en </a:t>
            </a:r>
            <a:r>
              <a:rPr lang="fr-FR" sz="2000" b="1" dirty="0" smtClean="0"/>
              <a:t>logements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4162586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408373" y="209047"/>
            <a:ext cx="9401452" cy="40011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lvl="4"/>
            <a:r>
              <a:rPr lang="fr-FR" sz="2000" b="1" dirty="0"/>
              <a:t>Le potentiel foncier au projet de </a:t>
            </a:r>
            <a:r>
              <a:rPr lang="fr-FR" sz="2000" b="1" dirty="0" smtClean="0"/>
              <a:t>PLU et les </a:t>
            </a:r>
            <a:r>
              <a:rPr lang="fr-FR" sz="2000" b="1" dirty="0"/>
              <a:t>capacités en </a:t>
            </a:r>
            <a:r>
              <a:rPr lang="fr-FR" sz="2000" b="1" dirty="0" smtClean="0"/>
              <a:t>logements</a:t>
            </a:r>
            <a:endParaRPr lang="fr-FR" sz="2000" dirty="0"/>
          </a:p>
        </p:txBody>
      </p:sp>
      <p:sp>
        <p:nvSpPr>
          <p:cNvPr id="8" name="ZoneTexte 7"/>
          <p:cNvSpPr txBox="1"/>
          <p:nvPr/>
        </p:nvSpPr>
        <p:spPr>
          <a:xfrm>
            <a:off x="1127464" y="1109709"/>
            <a:ext cx="988972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rgbClr val="003399"/>
                </a:solidFill>
              </a:rPr>
              <a:t>Le besoin en logements, tel qu’approché dans les orientations du PADD, s’établit à 303 logements</a:t>
            </a:r>
            <a:r>
              <a:rPr lang="fr-FR" b="1" dirty="0" smtClean="0">
                <a:solidFill>
                  <a:srgbClr val="003399"/>
                </a:solidFill>
              </a:rPr>
              <a:t>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fr-FR" b="1" dirty="0">
              <a:solidFill>
                <a:srgbClr val="003399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rgbClr val="003399"/>
                </a:solidFill>
              </a:rPr>
              <a:t>Le potentiel offert dans le cadre du projet de révision du PLU, de 359 logements, est donc un peu supérieur à l’objectif. </a:t>
            </a:r>
            <a:endParaRPr lang="fr-FR" b="1" dirty="0" smtClean="0">
              <a:solidFill>
                <a:srgbClr val="003399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fr-FR" b="1" dirty="0">
              <a:solidFill>
                <a:srgbClr val="003399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FR" dirty="0"/>
              <a:t>La forte densité prévue au sein des 2 zones 1AU (50 logements/ ha) explique ce chiffre plus important</a:t>
            </a:r>
            <a:r>
              <a:rPr lang="fr-FR" dirty="0" smtClean="0"/>
              <a:t>.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1216241" y="3835153"/>
            <a:ext cx="9343747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b="1" dirty="0"/>
              <a:t>La pression foncière sur Montussan est forte, il a fallu trouver un équilibre entre la densification (maitrisée) du tissu urbain, l’ouverture de zones à urbaniser pour accueillir en priorité des logements sociaux (en carence) tout en prenant en compte la capacité des équipements et réseaux pour l’accueil de nouveaux habitants.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08173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408373" y="209047"/>
            <a:ext cx="9401452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hangingPunct="0"/>
            <a:r>
              <a:rPr lang="fr-FR" b="1" dirty="0"/>
              <a:t>Bilan du potentiel de consommation foncière des espaces NAF dans le projet de PLU révisé</a:t>
            </a:r>
          </a:p>
        </p:txBody>
      </p:sp>
      <p:pic>
        <p:nvPicPr>
          <p:cNvPr id="5" name="Image 4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7700" y="1214685"/>
            <a:ext cx="4319270" cy="42697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 5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5486" y="5541611"/>
            <a:ext cx="2879725" cy="579120"/>
          </a:xfrm>
          <a:prstGeom prst="rect">
            <a:avLst/>
          </a:prstGeom>
        </p:spPr>
      </p:pic>
      <p:pic>
        <p:nvPicPr>
          <p:cNvPr id="7" name="Image 6"/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02012" y="1034664"/>
            <a:ext cx="4319270" cy="44430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 7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0168" y="5477759"/>
            <a:ext cx="2519680" cy="90932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477316" y="1045408"/>
            <a:ext cx="41813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/>
              <a:t>Les disponibilités </a:t>
            </a:r>
            <a:r>
              <a:rPr lang="fr-FR" sz="1600" b="1" dirty="0"/>
              <a:t>foncières au projet de </a:t>
            </a:r>
            <a:r>
              <a:rPr lang="fr-FR" sz="1600" b="1" dirty="0" smtClean="0"/>
              <a:t>PLU</a:t>
            </a:r>
            <a:endParaRPr lang="fr-FR" sz="1600" dirty="0"/>
          </a:p>
        </p:txBody>
      </p:sp>
      <p:sp>
        <p:nvSpPr>
          <p:cNvPr id="10" name="ZoneTexte 9"/>
          <p:cNvSpPr txBox="1"/>
          <p:nvPr/>
        </p:nvSpPr>
        <p:spPr>
          <a:xfrm>
            <a:off x="6275913" y="1045408"/>
            <a:ext cx="41813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Nature des disponibilités foncières résiduelles 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2667295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408373" y="209047"/>
            <a:ext cx="9401452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hangingPunct="0"/>
            <a:r>
              <a:rPr lang="fr-FR" b="1" dirty="0"/>
              <a:t>Bilan du potentiel de consommation foncière des espaces NAF dans le projet de PLU révisé</a:t>
            </a:r>
          </a:p>
        </p:txBody>
      </p:sp>
      <p:pic>
        <p:nvPicPr>
          <p:cNvPr id="5" name="Imag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00638" y="1367904"/>
            <a:ext cx="3952042" cy="384328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ZoneTexte 5"/>
          <p:cNvSpPr txBox="1"/>
          <p:nvPr/>
        </p:nvSpPr>
        <p:spPr>
          <a:xfrm>
            <a:off x="239697" y="949911"/>
            <a:ext cx="719978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FR" dirty="0" smtClean="0"/>
              <a:t>Le </a:t>
            </a:r>
            <a:r>
              <a:rPr lang="fr-FR" dirty="0"/>
              <a:t>foncier disponible à vocation principale d’habitat correspondant à des Espaces Agricoles, Naturels et Forestiers s’établit à 10,9 ha.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FR" dirty="0"/>
              <a:t>Il est de 6,2 ha concernant le foncier disponible pour les activités et les équipements.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FR" dirty="0"/>
              <a:t>Il s’établit ainsi à un </a:t>
            </a:r>
            <a:r>
              <a:rPr lang="fr-FR" b="1" dirty="0">
                <a:solidFill>
                  <a:srgbClr val="003399"/>
                </a:solidFill>
              </a:rPr>
              <a:t>total global de 17,1 ha.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FR" b="1" dirty="0"/>
              <a:t>Le projet de PLU révisé s’avère ainsi très proche de l’objectif attendu de 16,6 ha théoriques de consommation foncière des espaces NAF ; objectif qui correspond à une réduction de 50% de la consommation d’ENAF au regard de la période passée.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FR" dirty="0"/>
              <a:t>A noter en outre que la consommation foncière intègre le nouveau collège qui constitue un projet d’intérêt général à l’échelle de la communauté de communes et d’un bassin de population élargi.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FR" dirty="0" smtClean="0"/>
              <a:t>Le </a:t>
            </a:r>
            <a:r>
              <a:rPr lang="fr-FR" dirty="0"/>
              <a:t>foncier correspondant au collège correspond à 2,8 ha de terrains agricoles et constitue ainsi plus de 16% de la consommation d’ENAF de la commune</a:t>
            </a:r>
            <a:r>
              <a:rPr lang="fr-FR" dirty="0" smtClean="0"/>
              <a:t>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78651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me 1"/>
          <p:cNvGraphicFramePr/>
          <p:nvPr/>
        </p:nvGraphicFramePr>
        <p:xfrm>
          <a:off x="1811044" y="2183907"/>
          <a:ext cx="10102789" cy="38035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ZoneTexte 2"/>
          <p:cNvSpPr txBox="1"/>
          <p:nvPr/>
        </p:nvSpPr>
        <p:spPr>
          <a:xfrm>
            <a:off x="0" y="3764133"/>
            <a:ext cx="2254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Arrêt du PLU en conseil municipal</a:t>
            </a:r>
            <a:endParaRPr lang="fr-FR" b="1" dirty="0"/>
          </a:p>
        </p:txBody>
      </p:sp>
      <p:sp>
        <p:nvSpPr>
          <p:cNvPr id="4" name="ZoneTexte 3"/>
          <p:cNvSpPr txBox="1"/>
          <p:nvPr/>
        </p:nvSpPr>
        <p:spPr>
          <a:xfrm>
            <a:off x="3392748" y="1645600"/>
            <a:ext cx="26100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/>
              <a:t>Tableau de synthèse des avis avec indication de leur prise en compte par la commune</a:t>
            </a:r>
            <a:endParaRPr lang="fr-FR" sz="1600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6828405" y="1645599"/>
            <a:ext cx="26100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/>
              <a:t>Prise en compte d’une partie des avis PPA et des demandes de la population</a:t>
            </a:r>
            <a:endParaRPr lang="fr-FR" sz="1600" b="1" dirty="0"/>
          </a:p>
        </p:txBody>
      </p:sp>
      <p:sp>
        <p:nvSpPr>
          <p:cNvPr id="6" name="ZoneTexte 5"/>
          <p:cNvSpPr txBox="1"/>
          <p:nvPr/>
        </p:nvSpPr>
        <p:spPr>
          <a:xfrm>
            <a:off x="3571780" y="5380474"/>
            <a:ext cx="26100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Mesures de publicités</a:t>
            </a:r>
            <a:endParaRPr lang="fr-FR" sz="1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828406" y="5134253"/>
            <a:ext cx="26100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Rapport du dossier d’enquête publique</a:t>
            </a:r>
          </a:p>
          <a:p>
            <a:pPr algn="ctr"/>
            <a:r>
              <a:rPr lang="fr-FR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Reprise du dossier de PLU </a:t>
            </a:r>
            <a:endParaRPr lang="fr-FR" sz="1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Flèche courbée vers le bas 7"/>
          <p:cNvSpPr/>
          <p:nvPr/>
        </p:nvSpPr>
        <p:spPr>
          <a:xfrm>
            <a:off x="4153268" y="2476597"/>
            <a:ext cx="1447060" cy="790113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9" name="Flèche courbée vers le bas 8"/>
          <p:cNvSpPr/>
          <p:nvPr/>
        </p:nvSpPr>
        <p:spPr>
          <a:xfrm>
            <a:off x="7528262" y="2489639"/>
            <a:ext cx="1447060" cy="790113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498948" y="314144"/>
            <a:ext cx="8588382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fr-FR"/>
            </a:defPPr>
            <a:lvl1pPr algn="just">
              <a:defRPr sz="2400" b="1">
                <a:solidFill>
                  <a:srgbClr val="003399"/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fr-FR" dirty="0" smtClean="0"/>
              <a:t>Le calendrier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33333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9541" y="1150175"/>
            <a:ext cx="6632338" cy="5224198"/>
          </a:xfrm>
          <a:prstGeom prst="rect">
            <a:avLst/>
          </a:prstGeom>
        </p:spPr>
      </p:pic>
      <p:grpSp>
        <p:nvGrpSpPr>
          <p:cNvPr id="3" name="Groupe 2"/>
          <p:cNvGrpSpPr/>
          <p:nvPr/>
        </p:nvGrpSpPr>
        <p:grpSpPr>
          <a:xfrm>
            <a:off x="-13737" y="1461"/>
            <a:ext cx="1621251" cy="6856539"/>
            <a:chOff x="-13737" y="1461"/>
            <a:chExt cx="1621251" cy="6856539"/>
          </a:xfrm>
        </p:grpSpPr>
        <p:pic>
          <p:nvPicPr>
            <p:cNvPr id="4" name="Image 3">
              <a:extLst>
                <a:ext uri="{FF2B5EF4-FFF2-40B4-BE49-F238E27FC236}">
                  <a16:creationId xmlns="" xmlns:a16="http://schemas.microsoft.com/office/drawing/2014/main" id="{5067325B-EBD3-5A46-BC7B-9ADBED9E2B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2907985"/>
              <a:ext cx="1600424" cy="1055563"/>
            </a:xfrm>
            <a:prstGeom prst="rect">
              <a:avLst/>
            </a:prstGeom>
          </p:spPr>
        </p:pic>
        <p:pic>
          <p:nvPicPr>
            <p:cNvPr id="5" name="Image 4">
              <a:extLst>
                <a:ext uri="{FF2B5EF4-FFF2-40B4-BE49-F238E27FC236}">
                  <a16:creationId xmlns="" xmlns:a16="http://schemas.microsoft.com/office/drawing/2014/main" id="{6EBC656E-E5D1-504C-A637-49941C9A52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6647" y="5890746"/>
              <a:ext cx="1614161" cy="967254"/>
            </a:xfrm>
            <a:prstGeom prst="rect">
              <a:avLst/>
            </a:prstGeom>
          </p:spPr>
        </p:pic>
        <p:pic>
          <p:nvPicPr>
            <p:cNvPr id="6" name="Image 5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" y="1461"/>
              <a:ext cx="1607513" cy="971588"/>
            </a:xfrm>
            <a:prstGeom prst="rect">
              <a:avLst/>
            </a:prstGeom>
          </p:spPr>
        </p:pic>
        <p:pic>
          <p:nvPicPr>
            <p:cNvPr id="7" name="Image 6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958255"/>
              <a:ext cx="1607514" cy="971588"/>
            </a:xfrm>
            <a:prstGeom prst="rect">
              <a:avLst/>
            </a:prstGeom>
          </p:spPr>
        </p:pic>
        <p:pic>
          <p:nvPicPr>
            <p:cNvPr id="8" name="Image 7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" y="1945073"/>
              <a:ext cx="1607513" cy="971588"/>
            </a:xfrm>
            <a:prstGeom prst="rect">
              <a:avLst/>
            </a:prstGeom>
          </p:spPr>
        </p:pic>
        <p:pic>
          <p:nvPicPr>
            <p:cNvPr id="9" name="Image 8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3737" y="4917756"/>
              <a:ext cx="1614161" cy="980728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="" xmlns:a16="http://schemas.microsoft.com/office/drawing/2014/main" id="{8187E7AE-263A-ED47-9729-DAE5514890C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3" y="957056"/>
              <a:ext cx="1607071" cy="990184"/>
            </a:xfrm>
            <a:prstGeom prst="rect">
              <a:avLst/>
            </a:prstGeom>
          </p:spPr>
        </p:pic>
      </p:grp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1981519" y="324030"/>
            <a:ext cx="8588382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fr-FR"/>
            </a:defPPr>
            <a:lvl1pPr algn="just">
              <a:defRPr sz="2400" b="1">
                <a:solidFill>
                  <a:srgbClr val="003399"/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fr-FR" dirty="0" smtClean="0"/>
              <a:t>Les pièces du dossier de PLU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20658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3"/>
          <p:cNvSpPr txBox="1">
            <a:spLocks noChangeArrowheads="1"/>
          </p:cNvSpPr>
          <p:nvPr/>
        </p:nvSpPr>
        <p:spPr bwMode="auto">
          <a:xfrm>
            <a:off x="5321685" y="3111402"/>
            <a:ext cx="2102339" cy="1881817"/>
          </a:xfrm>
          <a:prstGeom prst="rect">
            <a:avLst/>
          </a:prstGeom>
          <a:solidFill>
            <a:srgbClr val="CCFF99">
              <a:alpha val="20000"/>
            </a:srgb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5776" tIns="47889" rIns="95776" bIns="47889">
            <a:spAutoFit/>
          </a:bodyPr>
          <a:lstStyle/>
          <a:p>
            <a:pPr algn="ctr" defTabSz="957263">
              <a:spcBef>
                <a:spcPct val="50000"/>
              </a:spcBef>
            </a:pPr>
            <a:r>
              <a:rPr lang="fr-FR" sz="1400" b="1" dirty="0">
                <a:solidFill>
                  <a:srgbClr val="CC0000"/>
                </a:solidFill>
              </a:rPr>
              <a:t>COMMUNE</a:t>
            </a:r>
          </a:p>
          <a:p>
            <a:pPr algn="ctr" defTabSz="957263">
              <a:spcBef>
                <a:spcPct val="50000"/>
              </a:spcBef>
            </a:pPr>
            <a:r>
              <a:rPr lang="fr-FR" sz="1600" b="1" dirty="0"/>
              <a:t>Le PLU est révisé à l’initiative</a:t>
            </a:r>
          </a:p>
          <a:p>
            <a:pPr algn="ctr" defTabSz="957263"/>
            <a:r>
              <a:rPr lang="fr-FR" sz="1600" b="1" dirty="0"/>
              <a:t>et sous la responsabilité de la commune</a:t>
            </a:r>
          </a:p>
          <a:p>
            <a:pPr algn="ctr" defTabSz="957263"/>
            <a:r>
              <a:rPr lang="fr-FR" sz="1400" b="1" dirty="0"/>
              <a:t> </a:t>
            </a:r>
          </a:p>
        </p:txBody>
      </p:sp>
      <p:sp>
        <p:nvSpPr>
          <p:cNvPr id="8195" name="Text Box 4"/>
          <p:cNvSpPr txBox="1">
            <a:spLocks noChangeArrowheads="1"/>
          </p:cNvSpPr>
          <p:nvPr/>
        </p:nvSpPr>
        <p:spPr bwMode="auto">
          <a:xfrm>
            <a:off x="8077200" y="914400"/>
            <a:ext cx="3397737" cy="11431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5776" tIns="47889" rIns="95776" bIns="47889">
            <a:spAutoFit/>
          </a:bodyPr>
          <a:lstStyle/>
          <a:p>
            <a:pPr algn="ctr" defTabSz="957263">
              <a:spcBef>
                <a:spcPct val="50000"/>
              </a:spcBef>
              <a:buFont typeface="Wingdings" pitchFamily="2" charset="2"/>
              <a:buNone/>
            </a:pPr>
            <a:r>
              <a:rPr lang="fr-FR" sz="1500" b="1" dirty="0">
                <a:solidFill>
                  <a:srgbClr val="CC0000"/>
                </a:solidFill>
              </a:rPr>
              <a:t>Etat</a:t>
            </a:r>
          </a:p>
          <a:p>
            <a:pPr algn="ctr" defTabSz="957263">
              <a:spcBef>
                <a:spcPct val="50000"/>
              </a:spcBef>
              <a:buFont typeface="Wingdings" pitchFamily="2" charset="2"/>
              <a:buNone/>
            </a:pPr>
            <a:r>
              <a:rPr lang="fr-FR" sz="1400" b="1" dirty="0"/>
              <a:t>Mise à disposition du « Porter à Connaissance »</a:t>
            </a:r>
            <a:endParaRPr lang="fr-FR" sz="1400" b="1" dirty="0">
              <a:solidFill>
                <a:srgbClr val="A6A6A6"/>
              </a:solidFill>
            </a:endParaRPr>
          </a:p>
          <a:p>
            <a:pPr algn="ctr" defTabSz="957263">
              <a:spcBef>
                <a:spcPct val="50000"/>
              </a:spcBef>
              <a:buFont typeface="Wingdings" pitchFamily="2" charset="2"/>
              <a:buNone/>
            </a:pPr>
            <a:r>
              <a:rPr lang="fr-FR" sz="1200" b="1" dirty="0"/>
              <a:t>Contrôle de la légalité</a:t>
            </a:r>
          </a:p>
        </p:txBody>
      </p:sp>
      <p:sp>
        <p:nvSpPr>
          <p:cNvPr id="8196" name="Text Box 5"/>
          <p:cNvSpPr txBox="1">
            <a:spLocks noChangeArrowheads="1"/>
          </p:cNvSpPr>
          <p:nvPr/>
        </p:nvSpPr>
        <p:spPr bwMode="auto">
          <a:xfrm>
            <a:off x="7814793" y="2289782"/>
            <a:ext cx="3699875" cy="20818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5776" tIns="47889" rIns="95776" bIns="47889">
            <a:spAutoFit/>
          </a:bodyPr>
          <a:lstStyle/>
          <a:p>
            <a:pPr algn="ctr" defTabSz="957263">
              <a:spcBef>
                <a:spcPct val="50000"/>
              </a:spcBef>
            </a:pPr>
            <a:r>
              <a:rPr lang="fr-FR" sz="1500" b="1" dirty="0">
                <a:solidFill>
                  <a:srgbClr val="CC0000"/>
                </a:solidFill>
              </a:rPr>
              <a:t>Ingénierie, études</a:t>
            </a:r>
            <a:r>
              <a:rPr lang="fr-FR" sz="1500" b="1" dirty="0"/>
              <a:t> </a:t>
            </a:r>
          </a:p>
          <a:p>
            <a:pPr algn="ctr" defTabSz="957263">
              <a:spcBef>
                <a:spcPct val="50000"/>
              </a:spcBef>
            </a:pPr>
            <a:r>
              <a:rPr lang="fr-FR" sz="1200" b="1" dirty="0"/>
              <a:t>Avis de tout organisme ou association compétents en matière d’aménagement du territoire, d’urbanisme, d’environnement, d’architecture et d’habitat, de déplacements</a:t>
            </a:r>
          </a:p>
          <a:p>
            <a:pPr algn="ctr" defTabSz="957263">
              <a:spcBef>
                <a:spcPct val="50000"/>
              </a:spcBef>
              <a:buFont typeface="Wingdings" pitchFamily="2" charset="2"/>
              <a:buNone/>
            </a:pPr>
            <a:r>
              <a:rPr lang="fr-FR" sz="1200" b="1" dirty="0"/>
              <a:t> Prestataires extérieurs</a:t>
            </a:r>
          </a:p>
          <a:p>
            <a:pPr algn="ctr" defTabSz="957263">
              <a:spcBef>
                <a:spcPct val="50000"/>
              </a:spcBef>
              <a:buFont typeface="Wingdings" pitchFamily="2" charset="2"/>
              <a:buNone/>
            </a:pPr>
            <a:r>
              <a:rPr lang="fr-FR" sz="1200" b="1" dirty="0"/>
              <a:t> Opérateurs techniques (voirie, réseaux d’adduction en eau potable, assainissement, électricité, défense incendie…)</a:t>
            </a:r>
          </a:p>
        </p:txBody>
      </p:sp>
      <p:sp>
        <p:nvSpPr>
          <p:cNvPr id="8197" name="Text Box 6"/>
          <p:cNvSpPr txBox="1">
            <a:spLocks noChangeAspect="1" noChangeArrowheads="1"/>
          </p:cNvSpPr>
          <p:nvPr/>
        </p:nvSpPr>
        <p:spPr bwMode="auto">
          <a:xfrm>
            <a:off x="489185" y="1238533"/>
            <a:ext cx="4496699" cy="419014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5776" tIns="47889" rIns="95776" bIns="47889">
            <a:spAutoFit/>
          </a:bodyPr>
          <a:lstStyle/>
          <a:p>
            <a:pPr algn="ctr" defTabSz="957263">
              <a:spcBef>
                <a:spcPct val="50000"/>
              </a:spcBef>
            </a:pPr>
            <a:r>
              <a:rPr lang="fr-FR" sz="1400" b="1" dirty="0">
                <a:solidFill>
                  <a:srgbClr val="CC0000"/>
                </a:solidFill>
              </a:rPr>
              <a:t>Personnes Publiques Associées</a:t>
            </a:r>
          </a:p>
          <a:p>
            <a:pPr algn="ctr" defTabSz="957263"/>
            <a:r>
              <a:rPr lang="fr-FR" sz="1400" b="1" dirty="0">
                <a:solidFill>
                  <a:srgbClr val="CC0000"/>
                </a:solidFill>
              </a:rPr>
              <a:t>et Consultées</a:t>
            </a:r>
          </a:p>
          <a:p>
            <a:pPr algn="ctr" defTabSz="957263">
              <a:spcBef>
                <a:spcPct val="50000"/>
              </a:spcBef>
            </a:pPr>
            <a:r>
              <a:rPr lang="fr-FR" sz="1400" b="1" dirty="0"/>
              <a:t>Etat et Services de l’État</a:t>
            </a:r>
          </a:p>
          <a:p>
            <a:pPr algn="ctr" defTabSz="957263">
              <a:spcBef>
                <a:spcPct val="50000"/>
              </a:spcBef>
            </a:pPr>
            <a:r>
              <a:rPr lang="fr-FR" sz="1400" b="1" dirty="0"/>
              <a:t>Conseil Régional d’Aquitaine</a:t>
            </a:r>
          </a:p>
          <a:p>
            <a:pPr algn="ctr" defTabSz="957263">
              <a:spcBef>
                <a:spcPct val="50000"/>
              </a:spcBef>
            </a:pPr>
            <a:r>
              <a:rPr lang="fr-FR" sz="1400" b="1" dirty="0"/>
              <a:t>Conseil Départemental</a:t>
            </a:r>
          </a:p>
          <a:p>
            <a:pPr algn="ctr" defTabSz="957263">
              <a:spcBef>
                <a:spcPct val="50000"/>
              </a:spcBef>
            </a:pPr>
            <a:r>
              <a:rPr lang="fr-FR" sz="1400" b="1" dirty="0"/>
              <a:t>Chambres Consulaires</a:t>
            </a:r>
          </a:p>
          <a:p>
            <a:pPr algn="ctr" defTabSz="957263">
              <a:spcBef>
                <a:spcPct val="50000"/>
              </a:spcBef>
            </a:pPr>
            <a:r>
              <a:rPr lang="fr-FR" sz="1400" b="1" dirty="0"/>
              <a:t>Centre National de la Propriété Forestière</a:t>
            </a:r>
          </a:p>
          <a:p>
            <a:pPr algn="ctr" defTabSz="957263">
              <a:spcBef>
                <a:spcPct val="50000"/>
              </a:spcBef>
            </a:pPr>
            <a:r>
              <a:rPr lang="fr-FR" sz="1400" b="1" dirty="0"/>
              <a:t>Institut National pour les Appellations d’Origine</a:t>
            </a:r>
          </a:p>
          <a:p>
            <a:pPr algn="ctr" defTabSz="957263">
              <a:spcBef>
                <a:spcPct val="50000"/>
              </a:spcBef>
            </a:pPr>
            <a:r>
              <a:rPr lang="fr-FR" sz="1400" b="1" dirty="0"/>
              <a:t>EPCI en charge du Schéma de </a:t>
            </a:r>
            <a:r>
              <a:rPr lang="fr-FR" sz="1400" b="1" dirty="0" err="1"/>
              <a:t>COhérence</a:t>
            </a:r>
            <a:r>
              <a:rPr lang="fr-FR" sz="1400" b="1" dirty="0"/>
              <a:t> Territoriale, …</a:t>
            </a:r>
          </a:p>
          <a:p>
            <a:pPr algn="ctr" defTabSz="957263">
              <a:spcBef>
                <a:spcPct val="50000"/>
              </a:spcBef>
            </a:pPr>
            <a:r>
              <a:rPr lang="fr-FR" sz="1400" b="1" dirty="0"/>
              <a:t>Établissements de coopération intercommunale voisins compétents,</a:t>
            </a:r>
          </a:p>
          <a:p>
            <a:pPr algn="ctr" defTabSz="957263">
              <a:spcBef>
                <a:spcPct val="50000"/>
              </a:spcBef>
            </a:pPr>
            <a:r>
              <a:rPr lang="fr-FR" sz="1400" b="1" dirty="0"/>
              <a:t>Communes voisines</a:t>
            </a:r>
          </a:p>
          <a:p>
            <a:pPr algn="ctr" defTabSz="957263">
              <a:spcBef>
                <a:spcPct val="50000"/>
              </a:spcBef>
            </a:pPr>
            <a:r>
              <a:rPr lang="fr-FR" sz="1400" b="1" dirty="0"/>
              <a:t>Commission Départementale de Préservation des Espaces Naturels Agricoles et Forestiers</a:t>
            </a:r>
          </a:p>
        </p:txBody>
      </p:sp>
      <p:sp>
        <p:nvSpPr>
          <p:cNvPr id="8198" name="Text Box 7"/>
          <p:cNvSpPr txBox="1">
            <a:spLocks noChangeArrowheads="1"/>
          </p:cNvSpPr>
          <p:nvPr/>
        </p:nvSpPr>
        <p:spPr bwMode="auto">
          <a:xfrm>
            <a:off x="8305801" y="4724400"/>
            <a:ext cx="3200400" cy="10354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5776" tIns="47889" rIns="95776" bIns="47889">
            <a:spAutoFit/>
          </a:bodyPr>
          <a:lstStyle/>
          <a:p>
            <a:pPr algn="ctr" defTabSz="957263">
              <a:spcBef>
                <a:spcPct val="50000"/>
              </a:spcBef>
            </a:pPr>
            <a:r>
              <a:rPr lang="fr-FR" sz="1600" b="1" dirty="0">
                <a:solidFill>
                  <a:srgbClr val="CC0000"/>
                </a:solidFill>
              </a:rPr>
              <a:t>Population et associations</a:t>
            </a:r>
          </a:p>
          <a:p>
            <a:pPr algn="ctr" defTabSz="957263">
              <a:spcBef>
                <a:spcPct val="50000"/>
              </a:spcBef>
            </a:pPr>
            <a:r>
              <a:rPr lang="fr-FR" b="1" dirty="0"/>
              <a:t>Concertation tout au long de la procédure</a:t>
            </a:r>
          </a:p>
        </p:txBody>
      </p:sp>
      <p:cxnSp>
        <p:nvCxnSpPr>
          <p:cNvPr id="8199" name="AutoShape 8"/>
          <p:cNvCxnSpPr>
            <a:cxnSpLocks noChangeShapeType="1"/>
            <a:stCxn id="8197" idx="3"/>
            <a:endCxn id="8194" idx="1"/>
          </p:cNvCxnSpPr>
          <p:nvPr/>
        </p:nvCxnSpPr>
        <p:spPr bwMode="auto">
          <a:xfrm>
            <a:off x="4985884" y="3333604"/>
            <a:ext cx="335801" cy="718707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 type="triangle" w="med" len="med"/>
            <a:tailEnd type="triangle" w="med" len="med"/>
          </a:ln>
          <a:effectLst/>
        </p:spPr>
      </p:cxnSp>
      <p:cxnSp>
        <p:nvCxnSpPr>
          <p:cNvPr id="8200" name="AutoShape 9"/>
          <p:cNvCxnSpPr>
            <a:cxnSpLocks noChangeShapeType="1"/>
            <a:stCxn id="8194" idx="3"/>
            <a:endCxn id="8196" idx="1"/>
          </p:cNvCxnSpPr>
          <p:nvPr/>
        </p:nvCxnSpPr>
        <p:spPr bwMode="auto">
          <a:xfrm flipV="1">
            <a:off x="7424024" y="3330718"/>
            <a:ext cx="390769" cy="721593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 type="triangle" w="med" len="med"/>
            <a:tailEnd type="triangle" w="med" len="med"/>
          </a:ln>
          <a:effectLst/>
        </p:spPr>
      </p:cxnSp>
      <p:cxnSp>
        <p:nvCxnSpPr>
          <p:cNvPr id="8201" name="AutoShape 10"/>
          <p:cNvCxnSpPr>
            <a:cxnSpLocks noChangeShapeType="1"/>
            <a:stCxn id="8194" idx="0"/>
            <a:endCxn id="8195" idx="1"/>
          </p:cNvCxnSpPr>
          <p:nvPr/>
        </p:nvCxnSpPr>
        <p:spPr bwMode="auto">
          <a:xfrm rot="5400000" flipH="1" flipV="1">
            <a:off x="6412315" y="1446518"/>
            <a:ext cx="1625425" cy="1704345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 type="triangle" w="med" len="med"/>
            <a:tailEnd type="triangle" w="med" len="med"/>
          </a:ln>
          <a:effectLst/>
        </p:spPr>
      </p:cxnSp>
      <p:cxnSp>
        <p:nvCxnSpPr>
          <p:cNvPr id="8202" name="AutoShape 11"/>
          <p:cNvCxnSpPr>
            <a:cxnSpLocks noChangeShapeType="1"/>
            <a:stCxn id="8194" idx="2"/>
            <a:endCxn id="8198" idx="1"/>
          </p:cNvCxnSpPr>
          <p:nvPr/>
        </p:nvCxnSpPr>
        <p:spPr bwMode="auto">
          <a:xfrm rot="16200000" flipH="1">
            <a:off x="7214880" y="4151194"/>
            <a:ext cx="248897" cy="1932946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 type="triangle" w="med" len="med"/>
            <a:tailEnd type="triangle" w="med" len="med"/>
          </a:ln>
          <a:effectLst/>
        </p:spPr>
      </p:cxnSp>
      <p:sp>
        <p:nvSpPr>
          <p:cNvPr id="20" name="ZoneTexte 19"/>
          <p:cNvSpPr txBox="1"/>
          <p:nvPr/>
        </p:nvSpPr>
        <p:spPr>
          <a:xfrm>
            <a:off x="335361" y="260648"/>
            <a:ext cx="11041227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2000" b="1" dirty="0"/>
              <a:t> </a:t>
            </a:r>
            <a:r>
              <a:rPr lang="fr-FR" sz="2000" b="1" dirty="0">
                <a:solidFill>
                  <a:srgbClr val="003399"/>
                </a:solidFill>
                <a:latin typeface="Century Gothic" panose="020B0502020202020204" pitchFamily="34" charset="0"/>
              </a:rPr>
              <a:t>De nombreux acteurs interviennent dans sa mise en œuvre</a:t>
            </a:r>
            <a:r>
              <a:rPr lang="fr-FR" sz="2000" b="1" dirty="0"/>
              <a:t> </a:t>
            </a:r>
            <a:endParaRPr lang="fr-FR" sz="2000" b="1" dirty="0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170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936305" y="244352"/>
            <a:ext cx="972108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z="2800" b="1">
                <a:solidFill>
                  <a:srgbClr val="003399"/>
                </a:solidFill>
                <a:latin typeface="Century Gothic" panose="020B0502020202020204" pitchFamily="34" charset="0"/>
              </a:defRPr>
            </a:lvl1pPr>
          </a:lstStyle>
          <a:p>
            <a:pPr algn="l"/>
            <a:r>
              <a:rPr lang="fr-FR" sz="2400" dirty="0" smtClean="0">
                <a:solidFill>
                  <a:schemeClr val="tx2"/>
                </a:solidFill>
                <a:latin typeface="+mn-lt"/>
              </a:rPr>
              <a:t>Les étapes </a:t>
            </a:r>
            <a:r>
              <a:rPr lang="fr-FR" sz="2400" dirty="0">
                <a:solidFill>
                  <a:schemeClr val="tx2"/>
                </a:solidFill>
                <a:latin typeface="+mn-lt"/>
              </a:rPr>
              <a:t>de </a:t>
            </a:r>
            <a:r>
              <a:rPr lang="fr-FR" sz="2400" dirty="0" smtClean="0">
                <a:solidFill>
                  <a:schemeClr val="tx2"/>
                </a:solidFill>
                <a:latin typeface="+mn-lt"/>
              </a:rPr>
              <a:t>concertation avec la population et les PPA</a:t>
            </a:r>
            <a:endParaRPr lang="fr-FR" sz="24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A80F4-E16F-4DDB-9ADA-F0F8058E2C4C}" type="slidenum">
              <a:rPr lang="fr-FR" smtClean="0"/>
              <a:pPr/>
              <a:t>6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="" xmlns:a16="http://schemas.microsoft.com/office/drawing/2014/main" id="{3D5CDE47-0679-A74F-B969-C2C9B57CBBA2}"/>
              </a:ext>
            </a:extLst>
          </p:cNvPr>
          <p:cNvSpPr txBox="1"/>
          <p:nvPr/>
        </p:nvSpPr>
        <p:spPr>
          <a:xfrm>
            <a:off x="2396692" y="1032723"/>
            <a:ext cx="9145016" cy="40011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pple Color Emoji" pitchFamily="2" charset="0"/>
              <a:buChar char="➡️"/>
            </a:pPr>
            <a:r>
              <a:rPr lang="fr-FR" sz="2000" b="1" dirty="0">
                <a:solidFill>
                  <a:schemeClr val="bg1"/>
                </a:solidFill>
              </a:rPr>
              <a:t>Phase diagnostic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="" xmlns:a16="http://schemas.microsoft.com/office/drawing/2014/main" id="{E6A837ED-E718-FE44-878D-C71D3BF89626}"/>
              </a:ext>
            </a:extLst>
          </p:cNvPr>
          <p:cNvSpPr txBox="1"/>
          <p:nvPr/>
        </p:nvSpPr>
        <p:spPr>
          <a:xfrm>
            <a:off x="2396692" y="3023990"/>
            <a:ext cx="91450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fr-FR" b="1" i="1" dirty="0"/>
              <a:t>Atelier participatif avec la population sur les orientations du PADD 16 Mars 2022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fr-FR" sz="1600" dirty="0"/>
              <a:t>Présentation des orientations du PADD : aux PPA le 4 mai 2022</a:t>
            </a:r>
            <a:endParaRPr lang="fr-FR" sz="1600" b="1" dirty="0"/>
          </a:p>
          <a:p>
            <a:endParaRPr lang="fr-FR" sz="1000" dirty="0"/>
          </a:p>
        </p:txBody>
      </p:sp>
      <p:sp>
        <p:nvSpPr>
          <p:cNvPr id="14" name="ZoneTexte 13">
            <a:extLst>
              <a:ext uri="{FF2B5EF4-FFF2-40B4-BE49-F238E27FC236}">
                <a16:creationId xmlns="" xmlns:a16="http://schemas.microsoft.com/office/drawing/2014/main" id="{CC69A6FE-CBF5-E74D-9CB5-0CE46BE18CBD}"/>
              </a:ext>
            </a:extLst>
          </p:cNvPr>
          <p:cNvSpPr txBox="1"/>
          <p:nvPr/>
        </p:nvSpPr>
        <p:spPr>
          <a:xfrm>
            <a:off x="2396692" y="2455179"/>
            <a:ext cx="9073008" cy="40011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000" b="1">
                <a:solidFill>
                  <a:schemeClr val="bg1"/>
                </a:solidFill>
              </a:defRPr>
            </a:lvl1pPr>
          </a:lstStyle>
          <a:p>
            <a:pPr marL="342900" indent="-342900">
              <a:buFont typeface="Apple Color Emoji" pitchFamily="2" charset="0"/>
              <a:buChar char="➡️"/>
            </a:pPr>
            <a:r>
              <a:rPr lang="fr-FR" dirty="0"/>
              <a:t>Phase Elaboration du PADD</a:t>
            </a:r>
            <a:endParaRPr lang="fr-FR" sz="1600" dirty="0"/>
          </a:p>
        </p:txBody>
      </p:sp>
      <p:sp>
        <p:nvSpPr>
          <p:cNvPr id="13" name="ZoneTexte 12">
            <a:extLst>
              <a:ext uri="{FF2B5EF4-FFF2-40B4-BE49-F238E27FC236}">
                <a16:creationId xmlns="" xmlns:a16="http://schemas.microsoft.com/office/drawing/2014/main" id="{777569F3-7307-074B-AA19-9DAF1A1A7885}"/>
              </a:ext>
            </a:extLst>
          </p:cNvPr>
          <p:cNvSpPr txBox="1"/>
          <p:nvPr/>
        </p:nvSpPr>
        <p:spPr>
          <a:xfrm>
            <a:off x="2396692" y="1487055"/>
            <a:ext cx="914501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342900" indent="-342900">
              <a:buFont typeface="Wingdings" pitchFamily="2" charset="2"/>
              <a:buChar char="q"/>
              <a:defRPr sz="2000"/>
            </a:lvl1pPr>
          </a:lstStyle>
          <a:p>
            <a:r>
              <a:rPr lang="fr-FR" sz="1600" dirty="0"/>
              <a:t>Présentation du diagnostic aux Personnes Publiques Associées  le 12 juillet 2021</a:t>
            </a:r>
          </a:p>
          <a:p>
            <a:r>
              <a:rPr lang="fr-FR" sz="1800" b="1" i="1" dirty="0"/>
              <a:t>Réunion publique le 24 novembre 2021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="" xmlns:a16="http://schemas.microsoft.com/office/drawing/2014/main" id="{8AC655A9-E581-FD44-A656-C3F0D9D4666F}"/>
              </a:ext>
            </a:extLst>
          </p:cNvPr>
          <p:cNvSpPr txBox="1"/>
          <p:nvPr/>
        </p:nvSpPr>
        <p:spPr>
          <a:xfrm>
            <a:off x="2396692" y="4054465"/>
            <a:ext cx="9073008" cy="40011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marL="342900" indent="-342900">
              <a:buFont typeface="Apple Color Emoji" pitchFamily="2" charset="0"/>
              <a:buChar char="➡️"/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Travail de déclinaison règlementaire, zonage, OAP et règlement</a:t>
            </a:r>
            <a:endParaRPr lang="fr-FR" sz="1600" dirty="0"/>
          </a:p>
        </p:txBody>
      </p:sp>
      <p:grpSp>
        <p:nvGrpSpPr>
          <p:cNvPr id="16" name="Groupe 15"/>
          <p:cNvGrpSpPr/>
          <p:nvPr/>
        </p:nvGrpSpPr>
        <p:grpSpPr>
          <a:xfrm>
            <a:off x="-13737" y="1461"/>
            <a:ext cx="1621251" cy="6856539"/>
            <a:chOff x="-13737" y="1461"/>
            <a:chExt cx="1621251" cy="6856539"/>
          </a:xfrm>
        </p:grpSpPr>
        <p:pic>
          <p:nvPicPr>
            <p:cNvPr id="17" name="Image 16">
              <a:extLst>
                <a:ext uri="{FF2B5EF4-FFF2-40B4-BE49-F238E27FC236}">
                  <a16:creationId xmlns="" xmlns:a16="http://schemas.microsoft.com/office/drawing/2014/main" id="{5067325B-EBD3-5A46-BC7B-9ADBED9E2B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2907985"/>
              <a:ext cx="1600424" cy="1055563"/>
            </a:xfrm>
            <a:prstGeom prst="rect">
              <a:avLst/>
            </a:prstGeom>
          </p:spPr>
        </p:pic>
        <p:pic>
          <p:nvPicPr>
            <p:cNvPr id="18" name="Image 17">
              <a:extLst>
                <a:ext uri="{FF2B5EF4-FFF2-40B4-BE49-F238E27FC236}">
                  <a16:creationId xmlns="" xmlns:a16="http://schemas.microsoft.com/office/drawing/2014/main" id="{6EBC656E-E5D1-504C-A637-49941C9A52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6647" y="5890746"/>
              <a:ext cx="1614161" cy="967254"/>
            </a:xfrm>
            <a:prstGeom prst="rect">
              <a:avLst/>
            </a:prstGeom>
          </p:spPr>
        </p:pic>
        <p:pic>
          <p:nvPicPr>
            <p:cNvPr id="19" name="Image 18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" y="1461"/>
              <a:ext cx="1607513" cy="971588"/>
            </a:xfrm>
            <a:prstGeom prst="rect">
              <a:avLst/>
            </a:prstGeom>
          </p:spPr>
        </p:pic>
        <p:pic>
          <p:nvPicPr>
            <p:cNvPr id="20" name="Image 19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958255"/>
              <a:ext cx="1607514" cy="971588"/>
            </a:xfrm>
            <a:prstGeom prst="rect">
              <a:avLst/>
            </a:prstGeom>
          </p:spPr>
        </p:pic>
        <p:pic>
          <p:nvPicPr>
            <p:cNvPr id="21" name="Image 20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" y="1945073"/>
              <a:ext cx="1607513" cy="971588"/>
            </a:xfrm>
            <a:prstGeom prst="rect">
              <a:avLst/>
            </a:prstGeom>
          </p:spPr>
        </p:pic>
        <p:pic>
          <p:nvPicPr>
            <p:cNvPr id="22" name="Image 21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3737" y="4917756"/>
              <a:ext cx="1614161" cy="980728"/>
            </a:xfrm>
            <a:prstGeom prst="rect">
              <a:avLst/>
            </a:prstGeom>
          </p:spPr>
        </p:pic>
        <p:pic>
          <p:nvPicPr>
            <p:cNvPr id="23" name="Image 22">
              <a:extLst>
                <a:ext uri="{FF2B5EF4-FFF2-40B4-BE49-F238E27FC236}">
                  <a16:creationId xmlns="" xmlns:a16="http://schemas.microsoft.com/office/drawing/2014/main" id="{8187E7AE-263A-ED47-9729-DAE5514890C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3" y="957056"/>
              <a:ext cx="1607071" cy="990184"/>
            </a:xfrm>
            <a:prstGeom prst="rect">
              <a:avLst/>
            </a:prstGeom>
          </p:spPr>
        </p:pic>
      </p:grpSp>
      <p:sp>
        <p:nvSpPr>
          <p:cNvPr id="25" name="ZoneTexte 24">
            <a:extLst>
              <a:ext uri="{FF2B5EF4-FFF2-40B4-BE49-F238E27FC236}">
                <a16:creationId xmlns="" xmlns:a16="http://schemas.microsoft.com/office/drawing/2014/main" id="{777569F3-7307-074B-AA19-9DAF1A1A7885}"/>
              </a:ext>
            </a:extLst>
          </p:cNvPr>
          <p:cNvSpPr txBox="1"/>
          <p:nvPr/>
        </p:nvSpPr>
        <p:spPr>
          <a:xfrm>
            <a:off x="2396692" y="4577109"/>
            <a:ext cx="9145016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342900" indent="-342900">
              <a:buFont typeface="Wingdings" pitchFamily="2" charset="2"/>
              <a:buChar char="q"/>
              <a:defRPr sz="2000"/>
            </a:lvl1pPr>
          </a:lstStyle>
          <a:p>
            <a:r>
              <a:rPr lang="fr-FR" sz="1800" b="1" i="1" dirty="0"/>
              <a:t>Ateliers participatifs sur les OAP avec les habitants et les riverains les 12 octobre et 16 novembre 2023</a:t>
            </a:r>
          </a:p>
          <a:p>
            <a:r>
              <a:rPr lang="fr-FR" sz="1600" dirty="0"/>
              <a:t>Réunion de travail avec la DDTM, le SYSDAU et le CAUE sur les OAP le 9 janvier 2024</a:t>
            </a:r>
          </a:p>
          <a:p>
            <a:r>
              <a:rPr lang="fr-FR" sz="1600" dirty="0"/>
              <a:t>Réunion d’informations à la Cité administrative concernant les obligations issues de la loi SRU sur le logement social le 6 février 2024</a:t>
            </a:r>
          </a:p>
          <a:p>
            <a:r>
              <a:rPr lang="fr-FR" sz="1600" dirty="0"/>
              <a:t>Présentation générale aux Personnes Publiques Associées le 24 avril </a:t>
            </a:r>
            <a:r>
              <a:rPr lang="fr-FR" sz="1600" dirty="0" smtClean="0"/>
              <a:t>2024</a:t>
            </a:r>
          </a:p>
          <a:p>
            <a:r>
              <a:rPr lang="fr-FR" sz="1800" b="1" i="1" dirty="0" smtClean="0"/>
              <a:t>Réunion publique le 30 mai 2024</a:t>
            </a:r>
            <a:endParaRPr lang="fr-FR" sz="1800" b="1" i="1" dirty="0"/>
          </a:p>
        </p:txBody>
      </p:sp>
    </p:spTree>
    <p:extLst>
      <p:ext uri="{BB962C8B-B14F-4D97-AF65-F5344CB8AC3E}">
        <p14:creationId xmlns:p14="http://schemas.microsoft.com/office/powerpoint/2010/main" val="1735361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936305" y="1249893"/>
            <a:ext cx="10004161" cy="5124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fr-FR" dirty="0" smtClean="0"/>
              <a:t>Les </a:t>
            </a:r>
            <a:r>
              <a:rPr lang="fr-FR" dirty="0"/>
              <a:t>études relatives au PLU ont démarré en 2021 (</a:t>
            </a:r>
            <a:r>
              <a:rPr lang="fr-FR" b="1" dirty="0"/>
              <a:t>réunion de lancement</a:t>
            </a:r>
            <a:r>
              <a:rPr lang="fr-FR" dirty="0"/>
              <a:t> en présence des élus le </a:t>
            </a:r>
            <a:r>
              <a:rPr lang="fr-FR" b="1" dirty="0"/>
              <a:t>25 janvier 2021</a:t>
            </a:r>
            <a:r>
              <a:rPr lang="fr-FR" dirty="0" smtClean="0"/>
              <a:t>).</a:t>
            </a:r>
          </a:p>
          <a:p>
            <a:pPr marL="285750" lvl="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fr-FR" dirty="0" smtClean="0"/>
              <a:t>Atelier </a:t>
            </a:r>
            <a:r>
              <a:rPr lang="fr-FR" dirty="0"/>
              <a:t>diagnostic prospectif avec la commune (environnement, paysage) le 2 mars </a:t>
            </a:r>
            <a:r>
              <a:rPr lang="fr-FR" dirty="0" smtClean="0"/>
              <a:t>2021</a:t>
            </a:r>
          </a:p>
          <a:p>
            <a:pPr marL="285750" lvl="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fr-FR" dirty="0" smtClean="0"/>
              <a:t>Atelier </a:t>
            </a:r>
            <a:r>
              <a:rPr lang="fr-FR" dirty="0"/>
              <a:t>diagnostic prospectif (démographie, habitat, équipements, économie, mobilités) le 12 avril </a:t>
            </a:r>
            <a:r>
              <a:rPr lang="fr-FR" dirty="0" smtClean="0"/>
              <a:t>2021</a:t>
            </a:r>
          </a:p>
          <a:p>
            <a:pPr marL="285750" lvl="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fr-FR" dirty="0" smtClean="0"/>
              <a:t>Réunion </a:t>
            </a:r>
            <a:r>
              <a:rPr lang="fr-FR" dirty="0"/>
              <a:t>d’échanges relative aux scénarios du PADD le 15 octobre </a:t>
            </a:r>
            <a:r>
              <a:rPr lang="fr-FR" dirty="0" smtClean="0"/>
              <a:t>2021</a:t>
            </a:r>
          </a:p>
          <a:p>
            <a:pPr marL="285750" lvl="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fr-FR" dirty="0" smtClean="0"/>
              <a:t>Réunion </a:t>
            </a:r>
            <a:r>
              <a:rPr lang="fr-FR" dirty="0"/>
              <a:t>de travail avec les élus sur le PADD le 23 février 2022 </a:t>
            </a:r>
            <a:endParaRPr lang="fr-FR" dirty="0" smtClean="0"/>
          </a:p>
          <a:p>
            <a:pPr marL="285750" lvl="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fr-FR" b="1" dirty="0" smtClean="0"/>
              <a:t>Débat </a:t>
            </a:r>
            <a:r>
              <a:rPr lang="fr-FR" b="1" dirty="0"/>
              <a:t>sur les orientations du PADD en conseil communautaire le 24 Mars </a:t>
            </a:r>
            <a:r>
              <a:rPr lang="fr-FR" b="1" dirty="0" smtClean="0"/>
              <a:t>2022</a:t>
            </a:r>
          </a:p>
          <a:p>
            <a:pPr marL="285750" lvl="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fr-FR" dirty="0" smtClean="0"/>
              <a:t>Réunion </a:t>
            </a:r>
            <a:r>
              <a:rPr lang="fr-FR" dirty="0"/>
              <a:t>de travail sur la déclinaison règlementaire du PADD (zonage) le 22 décembre </a:t>
            </a:r>
            <a:r>
              <a:rPr lang="fr-FR" dirty="0" smtClean="0"/>
              <a:t>2022</a:t>
            </a:r>
          </a:p>
          <a:p>
            <a:pPr marL="285750" lvl="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fr-FR" dirty="0" smtClean="0"/>
              <a:t>Réunion </a:t>
            </a:r>
            <a:r>
              <a:rPr lang="fr-FR" dirty="0"/>
              <a:t>de travail sur la déclinaison règlementaire du PADD (règlement) les 15 mars, 14 avril et 25 mai 2023</a:t>
            </a:r>
            <a:r>
              <a:rPr lang="fr-FR" dirty="0" smtClean="0"/>
              <a:t>.</a:t>
            </a:r>
          </a:p>
          <a:p>
            <a:pPr marL="285750" lvl="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fr-FR" dirty="0" smtClean="0"/>
              <a:t>Réunion </a:t>
            </a:r>
            <a:r>
              <a:rPr lang="fr-FR" dirty="0"/>
              <a:t>de travail sur la déclinaison règlementaire du PADD (OAP) les 7 septembre, 2023, 9 janvier 2024 (en présence PPA) </a:t>
            </a:r>
            <a:endParaRPr lang="fr-FR" dirty="0" smtClean="0"/>
          </a:p>
          <a:p>
            <a:pPr marL="285750" lvl="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fr-FR" dirty="0" smtClean="0"/>
              <a:t>Réunion </a:t>
            </a:r>
            <a:r>
              <a:rPr lang="fr-FR" dirty="0"/>
              <a:t>de finalisation du projet les 19 mars et 24 avril </a:t>
            </a:r>
            <a:r>
              <a:rPr lang="fr-FR" dirty="0" smtClean="0"/>
              <a:t>2024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1936305" y="244352"/>
            <a:ext cx="972108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z="2800" b="1">
                <a:solidFill>
                  <a:srgbClr val="003399"/>
                </a:solidFill>
                <a:latin typeface="Century Gothic" panose="020B0502020202020204" pitchFamily="34" charset="0"/>
              </a:defRPr>
            </a:lvl1pPr>
          </a:lstStyle>
          <a:p>
            <a:pPr algn="l"/>
            <a:r>
              <a:rPr lang="fr-FR" sz="2400" dirty="0" smtClean="0">
                <a:solidFill>
                  <a:schemeClr val="tx2"/>
                </a:solidFill>
                <a:latin typeface="+mn-lt"/>
              </a:rPr>
              <a:t>Les étapes </a:t>
            </a:r>
            <a:r>
              <a:rPr lang="fr-FR" sz="2400" dirty="0">
                <a:solidFill>
                  <a:schemeClr val="tx2"/>
                </a:solidFill>
                <a:latin typeface="+mn-lt"/>
              </a:rPr>
              <a:t>de </a:t>
            </a:r>
            <a:r>
              <a:rPr lang="fr-FR" sz="2400" dirty="0" smtClean="0">
                <a:solidFill>
                  <a:schemeClr val="tx2"/>
                </a:solidFill>
                <a:latin typeface="+mn-lt"/>
              </a:rPr>
              <a:t>travail avec les élus</a:t>
            </a:r>
            <a:endParaRPr lang="fr-FR" sz="2400" dirty="0">
              <a:solidFill>
                <a:srgbClr val="FF0000"/>
              </a:solidFill>
              <a:latin typeface="+mn-lt"/>
            </a:endParaRPr>
          </a:p>
        </p:txBody>
      </p:sp>
      <p:grpSp>
        <p:nvGrpSpPr>
          <p:cNvPr id="6" name="Groupe 5"/>
          <p:cNvGrpSpPr/>
          <p:nvPr/>
        </p:nvGrpSpPr>
        <p:grpSpPr>
          <a:xfrm>
            <a:off x="-13737" y="1461"/>
            <a:ext cx="1621251" cy="6856539"/>
            <a:chOff x="-13737" y="1461"/>
            <a:chExt cx="1621251" cy="6856539"/>
          </a:xfrm>
        </p:grpSpPr>
        <p:pic>
          <p:nvPicPr>
            <p:cNvPr id="7" name="Image 6">
              <a:extLst>
                <a:ext uri="{FF2B5EF4-FFF2-40B4-BE49-F238E27FC236}">
                  <a16:creationId xmlns="" xmlns:a16="http://schemas.microsoft.com/office/drawing/2014/main" id="{5067325B-EBD3-5A46-BC7B-9ADBED9E2B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2907985"/>
              <a:ext cx="1600424" cy="1055563"/>
            </a:xfrm>
            <a:prstGeom prst="rect">
              <a:avLst/>
            </a:prstGeom>
          </p:spPr>
        </p:pic>
        <p:pic>
          <p:nvPicPr>
            <p:cNvPr id="8" name="Image 7">
              <a:extLst>
                <a:ext uri="{FF2B5EF4-FFF2-40B4-BE49-F238E27FC236}">
                  <a16:creationId xmlns="" xmlns:a16="http://schemas.microsoft.com/office/drawing/2014/main" id="{6EBC656E-E5D1-504C-A637-49941C9A52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6647" y="5890746"/>
              <a:ext cx="1614161" cy="967254"/>
            </a:xfrm>
            <a:prstGeom prst="rect">
              <a:avLst/>
            </a:prstGeom>
          </p:spPr>
        </p:pic>
        <p:pic>
          <p:nvPicPr>
            <p:cNvPr id="9" name="Image 8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" y="1461"/>
              <a:ext cx="1607513" cy="971588"/>
            </a:xfrm>
            <a:prstGeom prst="rect">
              <a:avLst/>
            </a:prstGeom>
          </p:spPr>
        </p:pic>
        <p:pic>
          <p:nvPicPr>
            <p:cNvPr id="10" name="Image 9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958255"/>
              <a:ext cx="1607514" cy="971588"/>
            </a:xfrm>
            <a:prstGeom prst="rect">
              <a:avLst/>
            </a:prstGeom>
          </p:spPr>
        </p:pic>
        <p:pic>
          <p:nvPicPr>
            <p:cNvPr id="11" name="Image 10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" y="1945073"/>
              <a:ext cx="1607513" cy="971588"/>
            </a:xfrm>
            <a:prstGeom prst="rect">
              <a:avLst/>
            </a:prstGeom>
          </p:spPr>
        </p:pic>
        <p:pic>
          <p:nvPicPr>
            <p:cNvPr id="12" name="Image 11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3737" y="4917756"/>
              <a:ext cx="1614161" cy="980728"/>
            </a:xfrm>
            <a:prstGeom prst="rect">
              <a:avLst/>
            </a:prstGeom>
          </p:spPr>
        </p:pic>
        <p:pic>
          <p:nvPicPr>
            <p:cNvPr id="13" name="Image 12">
              <a:extLst>
                <a:ext uri="{FF2B5EF4-FFF2-40B4-BE49-F238E27FC236}">
                  <a16:creationId xmlns="" xmlns:a16="http://schemas.microsoft.com/office/drawing/2014/main" id="{8187E7AE-263A-ED47-9729-DAE5514890C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3" y="957056"/>
              <a:ext cx="1607071" cy="9901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79067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me 1"/>
          <p:cNvGraphicFramePr/>
          <p:nvPr/>
        </p:nvGraphicFramePr>
        <p:xfrm>
          <a:off x="1811044" y="2183907"/>
          <a:ext cx="10102789" cy="38035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ZoneTexte 2"/>
          <p:cNvSpPr txBox="1"/>
          <p:nvPr/>
        </p:nvSpPr>
        <p:spPr>
          <a:xfrm>
            <a:off x="0" y="3764133"/>
            <a:ext cx="2254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Arrêt du PLU en conseil municipal</a:t>
            </a:r>
            <a:endParaRPr lang="fr-FR" b="1" dirty="0"/>
          </a:p>
        </p:txBody>
      </p:sp>
      <p:sp>
        <p:nvSpPr>
          <p:cNvPr id="4" name="ZoneTexte 3"/>
          <p:cNvSpPr txBox="1"/>
          <p:nvPr/>
        </p:nvSpPr>
        <p:spPr>
          <a:xfrm>
            <a:off x="3392748" y="1645600"/>
            <a:ext cx="26100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/>
              <a:t>Tableau de synthèse des avis avec indication de leur prise en compte par la commune</a:t>
            </a:r>
            <a:endParaRPr lang="fr-FR" sz="1600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6828405" y="1645599"/>
            <a:ext cx="26100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/>
              <a:t>Prise en compte d’une partie des avis PPA et des demandes de la population</a:t>
            </a:r>
            <a:endParaRPr lang="fr-FR" sz="1600" b="1" dirty="0"/>
          </a:p>
        </p:txBody>
      </p:sp>
      <p:sp>
        <p:nvSpPr>
          <p:cNvPr id="6" name="ZoneTexte 5"/>
          <p:cNvSpPr txBox="1"/>
          <p:nvPr/>
        </p:nvSpPr>
        <p:spPr>
          <a:xfrm>
            <a:off x="3571780" y="5380474"/>
            <a:ext cx="26100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Mesures de publicités</a:t>
            </a:r>
            <a:endParaRPr lang="fr-FR" sz="1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828406" y="5134253"/>
            <a:ext cx="26100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Rapport du dossier d’enquête publique</a:t>
            </a:r>
          </a:p>
          <a:p>
            <a:pPr algn="ctr"/>
            <a:r>
              <a:rPr lang="fr-FR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Reprise du dossier de PLU </a:t>
            </a:r>
            <a:endParaRPr lang="fr-FR" sz="1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Flèche courbée vers le bas 7"/>
          <p:cNvSpPr/>
          <p:nvPr/>
        </p:nvSpPr>
        <p:spPr>
          <a:xfrm>
            <a:off x="4153268" y="2476597"/>
            <a:ext cx="1447060" cy="790113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9" name="Flèche courbée vers le bas 8"/>
          <p:cNvSpPr/>
          <p:nvPr/>
        </p:nvSpPr>
        <p:spPr>
          <a:xfrm>
            <a:off x="7528262" y="2489639"/>
            <a:ext cx="1447060" cy="790113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498948" y="314144"/>
            <a:ext cx="8588382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fr-FR"/>
            </a:defPPr>
            <a:lvl1pPr algn="just">
              <a:defRPr sz="2400" b="1">
                <a:solidFill>
                  <a:srgbClr val="003399"/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fr-FR" dirty="0" smtClean="0"/>
              <a:t>Le calendrier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89983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2861733" y="4527115"/>
            <a:ext cx="9118601" cy="52322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fr-FR" sz="2800" b="1" dirty="0">
                <a:solidFill>
                  <a:schemeClr val="bg1"/>
                </a:solidFill>
              </a:rPr>
              <a:t>RAPPEL DES ORIENTATIONS DU PADD</a:t>
            </a:r>
          </a:p>
        </p:txBody>
      </p:sp>
    </p:spTree>
    <p:extLst>
      <p:ext uri="{BB962C8B-B14F-4D97-AF65-F5344CB8AC3E}">
        <p14:creationId xmlns:p14="http://schemas.microsoft.com/office/powerpoint/2010/main" val="527492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2996</TotalTime>
  <Words>1559</Words>
  <Application>Microsoft Office PowerPoint</Application>
  <PresentationFormat>Grand écran</PresentationFormat>
  <Paragraphs>195</Paragraphs>
  <Slides>34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34</vt:i4>
      </vt:variant>
    </vt:vector>
  </HeadingPairs>
  <TitlesOfParts>
    <vt:vector size="42" baseType="lpstr">
      <vt:lpstr>Apple Color Emoji</vt:lpstr>
      <vt:lpstr>Arial</vt:lpstr>
      <vt:lpstr>Calibri</vt:lpstr>
      <vt:lpstr>Calibri Light</vt:lpstr>
      <vt:lpstr>Century Gothic</vt:lpstr>
      <vt:lpstr>Times New Roman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Cabinet Courtey-Noël</dc:creator>
  <cp:lastModifiedBy>Compte Microsoft</cp:lastModifiedBy>
  <cp:revision>154</cp:revision>
  <cp:lastPrinted>2024-04-24T12:58:23Z</cp:lastPrinted>
  <dcterms:created xsi:type="dcterms:W3CDTF">2024-04-10T15:29:53Z</dcterms:created>
  <dcterms:modified xsi:type="dcterms:W3CDTF">2024-10-03T15:21:08Z</dcterms:modified>
</cp:coreProperties>
</file>